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8" r:id="rId5"/>
    <p:sldId id="264" r:id="rId6"/>
    <p:sldId id="273" r:id="rId7"/>
    <p:sldId id="269" r:id="rId8"/>
    <p:sldId id="271" r:id="rId9"/>
    <p:sldId id="274" r:id="rId10"/>
    <p:sldId id="270" r:id="rId11"/>
    <p:sldId id="275" r:id="rId12"/>
    <p:sldId id="261" r:id="rId13"/>
    <p:sldId id="262" r:id="rId14"/>
    <p:sldId id="272" r:id="rId15"/>
    <p:sldId id="267" r:id="rId16"/>
    <p:sldId id="265" r:id="rId17"/>
    <p:sldId id="266"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F3F6"/>
    <a:srgbClr val="663300"/>
    <a:srgbClr val="AFCE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E4D499-62BA-457B-91BA-AB10741C5C1E}" v="77" dt="2024-07-09T21:11:41.1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902" autoAdjust="0"/>
    <p:restoredTop sz="94660"/>
  </p:normalViewPr>
  <p:slideViewPr>
    <p:cSldViewPr snapToGrid="0">
      <p:cViewPr varScale="1">
        <p:scale>
          <a:sx n="88" d="100"/>
          <a:sy n="88" d="100"/>
        </p:scale>
        <p:origin x="86" y="30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23CB670-C6D4-4A49-8FB5-363523E0ED84}"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1D18F2-06E8-4B29-8E3F-AA1C0FB455D5}" type="slidenum">
              <a:rPr lang="en-US" smtClean="0"/>
              <a:t>‹#›</a:t>
            </a:fld>
            <a:endParaRPr lang="en-US"/>
          </a:p>
        </p:txBody>
      </p:sp>
    </p:spTree>
    <p:extLst>
      <p:ext uri="{BB962C8B-B14F-4D97-AF65-F5344CB8AC3E}">
        <p14:creationId xmlns:p14="http://schemas.microsoft.com/office/powerpoint/2010/main" val="3202971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3CB670-C6D4-4A49-8FB5-363523E0ED84}"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1D18F2-06E8-4B29-8E3F-AA1C0FB455D5}" type="slidenum">
              <a:rPr lang="en-US" smtClean="0"/>
              <a:t>‹#›</a:t>
            </a:fld>
            <a:endParaRPr lang="en-US"/>
          </a:p>
        </p:txBody>
      </p:sp>
    </p:spTree>
    <p:extLst>
      <p:ext uri="{BB962C8B-B14F-4D97-AF65-F5344CB8AC3E}">
        <p14:creationId xmlns:p14="http://schemas.microsoft.com/office/powerpoint/2010/main" val="1928119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3CB670-C6D4-4A49-8FB5-363523E0ED84}"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1D18F2-06E8-4B29-8E3F-AA1C0FB455D5}" type="slidenum">
              <a:rPr lang="en-US" smtClean="0"/>
              <a:t>‹#›</a:t>
            </a:fld>
            <a:endParaRPr lang="en-US"/>
          </a:p>
        </p:txBody>
      </p:sp>
    </p:spTree>
    <p:extLst>
      <p:ext uri="{BB962C8B-B14F-4D97-AF65-F5344CB8AC3E}">
        <p14:creationId xmlns:p14="http://schemas.microsoft.com/office/powerpoint/2010/main" val="4107668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3CB670-C6D4-4A49-8FB5-363523E0ED84}"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1D18F2-06E8-4B29-8E3F-AA1C0FB455D5}" type="slidenum">
              <a:rPr lang="en-US" smtClean="0"/>
              <a:t>‹#›</a:t>
            </a:fld>
            <a:endParaRPr lang="en-US"/>
          </a:p>
        </p:txBody>
      </p:sp>
    </p:spTree>
    <p:extLst>
      <p:ext uri="{BB962C8B-B14F-4D97-AF65-F5344CB8AC3E}">
        <p14:creationId xmlns:p14="http://schemas.microsoft.com/office/powerpoint/2010/main" val="2892115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3CB670-C6D4-4A49-8FB5-363523E0ED84}" type="datetimeFigureOut">
              <a:rPr lang="en-US" smtClean="0"/>
              <a:t>7/10/2024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1D18F2-06E8-4B29-8E3F-AA1C0FB455D5}" type="slidenum">
              <a:rPr lang="en-US" smtClean="0"/>
              <a:t>‹#›</a:t>
            </a:fld>
            <a:endParaRPr lang="en-US"/>
          </a:p>
        </p:txBody>
      </p:sp>
    </p:spTree>
    <p:extLst>
      <p:ext uri="{BB962C8B-B14F-4D97-AF65-F5344CB8AC3E}">
        <p14:creationId xmlns:p14="http://schemas.microsoft.com/office/powerpoint/2010/main" val="2789626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3CB670-C6D4-4A49-8FB5-363523E0ED84}"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1D18F2-06E8-4B29-8E3F-AA1C0FB455D5}" type="slidenum">
              <a:rPr lang="en-US" smtClean="0"/>
              <a:t>‹#›</a:t>
            </a:fld>
            <a:endParaRPr lang="en-US"/>
          </a:p>
        </p:txBody>
      </p:sp>
    </p:spTree>
    <p:extLst>
      <p:ext uri="{BB962C8B-B14F-4D97-AF65-F5344CB8AC3E}">
        <p14:creationId xmlns:p14="http://schemas.microsoft.com/office/powerpoint/2010/main" val="3820125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3CB670-C6D4-4A49-8FB5-363523E0ED84}" type="datetimeFigureOut">
              <a:rPr lang="en-US" smtClean="0"/>
              <a:t>7/10/2024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1D18F2-06E8-4B29-8E3F-AA1C0FB455D5}" type="slidenum">
              <a:rPr lang="en-US" smtClean="0"/>
              <a:t>‹#›</a:t>
            </a:fld>
            <a:endParaRPr lang="en-US"/>
          </a:p>
        </p:txBody>
      </p:sp>
    </p:spTree>
    <p:extLst>
      <p:ext uri="{BB962C8B-B14F-4D97-AF65-F5344CB8AC3E}">
        <p14:creationId xmlns:p14="http://schemas.microsoft.com/office/powerpoint/2010/main" val="2220563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23CB670-C6D4-4A49-8FB5-363523E0ED84}" type="datetimeFigureOut">
              <a:rPr lang="en-US" smtClean="0"/>
              <a:t>7/10/2024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1D18F2-06E8-4B29-8E3F-AA1C0FB455D5}" type="slidenum">
              <a:rPr lang="en-US" smtClean="0"/>
              <a:t>‹#›</a:t>
            </a:fld>
            <a:endParaRPr lang="en-US"/>
          </a:p>
        </p:txBody>
      </p:sp>
    </p:spTree>
    <p:extLst>
      <p:ext uri="{BB962C8B-B14F-4D97-AF65-F5344CB8AC3E}">
        <p14:creationId xmlns:p14="http://schemas.microsoft.com/office/powerpoint/2010/main" val="3960423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3CB670-C6D4-4A49-8FB5-363523E0ED84}" type="datetimeFigureOut">
              <a:rPr lang="en-US" smtClean="0"/>
              <a:t>7/10/2024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1D18F2-06E8-4B29-8E3F-AA1C0FB455D5}" type="slidenum">
              <a:rPr lang="en-US" smtClean="0"/>
              <a:t>‹#›</a:t>
            </a:fld>
            <a:endParaRPr lang="en-US"/>
          </a:p>
        </p:txBody>
      </p:sp>
    </p:spTree>
    <p:extLst>
      <p:ext uri="{BB962C8B-B14F-4D97-AF65-F5344CB8AC3E}">
        <p14:creationId xmlns:p14="http://schemas.microsoft.com/office/powerpoint/2010/main" val="486875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3CB670-C6D4-4A49-8FB5-363523E0ED84}"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1D18F2-06E8-4B29-8E3F-AA1C0FB455D5}" type="slidenum">
              <a:rPr lang="en-US" smtClean="0"/>
              <a:t>‹#›</a:t>
            </a:fld>
            <a:endParaRPr lang="en-US"/>
          </a:p>
        </p:txBody>
      </p:sp>
    </p:spTree>
    <p:extLst>
      <p:ext uri="{BB962C8B-B14F-4D97-AF65-F5344CB8AC3E}">
        <p14:creationId xmlns:p14="http://schemas.microsoft.com/office/powerpoint/2010/main" val="4123939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3CB670-C6D4-4A49-8FB5-363523E0ED84}" type="datetimeFigureOut">
              <a:rPr lang="en-US" smtClean="0"/>
              <a:t>7/10/2024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1D18F2-06E8-4B29-8E3F-AA1C0FB455D5}" type="slidenum">
              <a:rPr lang="en-US" smtClean="0"/>
              <a:t>‹#›</a:t>
            </a:fld>
            <a:endParaRPr lang="en-US"/>
          </a:p>
        </p:txBody>
      </p:sp>
    </p:spTree>
    <p:extLst>
      <p:ext uri="{BB962C8B-B14F-4D97-AF65-F5344CB8AC3E}">
        <p14:creationId xmlns:p14="http://schemas.microsoft.com/office/powerpoint/2010/main" val="3486920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3CB670-C6D4-4A49-8FB5-363523E0ED84}" type="datetimeFigureOut">
              <a:rPr lang="en-US" smtClean="0"/>
              <a:t>7/10/2024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1D18F2-06E8-4B29-8E3F-AA1C0FB455D5}" type="slidenum">
              <a:rPr lang="en-US" smtClean="0"/>
              <a:t>‹#›</a:t>
            </a:fld>
            <a:endParaRPr lang="en-US"/>
          </a:p>
        </p:txBody>
      </p:sp>
    </p:spTree>
    <p:extLst>
      <p:ext uri="{BB962C8B-B14F-4D97-AF65-F5344CB8AC3E}">
        <p14:creationId xmlns:p14="http://schemas.microsoft.com/office/powerpoint/2010/main" val="17000836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hyperlink" Target="https://pixabay.com/en/cake-candles-birthday-purple-icing-308576/" TargetMode="External"/><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39C8E0-58A0-49F1-88E3-0413A63D2EDA}"/>
              </a:ext>
            </a:extLst>
          </p:cNvPr>
          <p:cNvPicPr>
            <a:picLocks noChangeAspect="1"/>
          </p:cNvPicPr>
          <p:nvPr/>
        </p:nvPicPr>
        <p:blipFill>
          <a:blip r:embed="rId2">
            <a:extLst>
              <a:ext uri="{BEBA8EAE-BF5A-486C-A8C5-ECC9F3942E4B}">
                <a14:imgProps xmlns:a14="http://schemas.microsoft.com/office/drawing/2010/main">
                  <a14:imgLayer>
                    <a14:imgEffect>
                      <a14:sharpenSoften amount="100000"/>
                    </a14:imgEffect>
                  </a14:imgLayer>
                </a14:imgProps>
              </a:ext>
              <a:ext uri="{28A0092B-C50C-407E-A947-70E740481C1C}">
                <a14:useLocalDpi xmlns:a14="http://schemas.microsoft.com/office/drawing/2010/main" val="0"/>
              </a:ext>
            </a:extLst>
          </a:blip>
          <a:stretch>
            <a:fillRect/>
          </a:stretch>
        </p:blipFill>
        <p:spPr>
          <a:xfrm>
            <a:off x="1171574" y="106505"/>
            <a:ext cx="9755795" cy="3065320"/>
          </a:xfrm>
          <a:prstGeom prst="rect">
            <a:avLst/>
          </a:prstGeom>
        </p:spPr>
      </p:pic>
      <p:sp>
        <p:nvSpPr>
          <p:cNvPr id="5" name="TextBox 4">
            <a:extLst>
              <a:ext uri="{FF2B5EF4-FFF2-40B4-BE49-F238E27FC236}">
                <a16:creationId xmlns:a16="http://schemas.microsoft.com/office/drawing/2014/main" id="{C02D76FD-9539-4A08-8FFD-670BEB4FC233}"/>
              </a:ext>
            </a:extLst>
          </p:cNvPr>
          <p:cNvSpPr txBox="1"/>
          <p:nvPr/>
        </p:nvSpPr>
        <p:spPr>
          <a:xfrm>
            <a:off x="766759" y="3101535"/>
            <a:ext cx="10565419" cy="3323987"/>
          </a:xfrm>
          <a:prstGeom prst="rect">
            <a:avLst/>
          </a:prstGeom>
          <a:noFill/>
        </p:spPr>
        <p:txBody>
          <a:bodyPr wrap="square" rtlCol="0">
            <a:spAutoFit/>
          </a:bodyPr>
          <a:lstStyle/>
          <a:p>
            <a:pPr algn="ctr"/>
            <a:r>
              <a:rPr lang="en-US" sz="3600" dirty="0">
                <a:solidFill>
                  <a:srgbClr val="663300"/>
                </a:solidFill>
                <a:latin typeface="Gill Sans Ultra Bold" panose="020B0A02020104020203" pitchFamily="34" charset="0"/>
              </a:rPr>
              <a:t>2023 Annual Report</a:t>
            </a:r>
          </a:p>
          <a:p>
            <a:endParaRPr lang="en-US" sz="1600" dirty="0"/>
          </a:p>
          <a:p>
            <a:r>
              <a:rPr lang="en-US" sz="2400" b="1" dirty="0"/>
              <a:t>Great Basin Outdoor School is proud to celebrate 25 years </a:t>
            </a:r>
            <a:r>
              <a:rPr lang="en-US" sz="2000" dirty="0"/>
              <a:t>as a nonprofit connecting local children with nature and standards-based STEM education on the shore of Lake Tahoe and other northern Nevada sites. Our 25</a:t>
            </a:r>
            <a:r>
              <a:rPr lang="en-US" sz="2000" baseline="30000" dirty="0"/>
              <a:t>th</a:t>
            </a:r>
            <a:r>
              <a:rPr lang="en-US" sz="2000" dirty="0"/>
              <a:t> birthday party was an old fashioned family picnic at Galena Creek where we have shared day field studies with school groups for many years. </a:t>
            </a:r>
          </a:p>
          <a:p>
            <a:endParaRPr lang="en-US" sz="1400" dirty="0"/>
          </a:p>
          <a:p>
            <a:r>
              <a:rPr lang="en-US" sz="2000" dirty="0"/>
              <a:t>Highlights of this special year also include receiving </a:t>
            </a:r>
            <a:r>
              <a:rPr lang="en-US" sz="2000" dirty="0" err="1"/>
              <a:t>GREENevada’s</a:t>
            </a:r>
            <a:r>
              <a:rPr lang="en-US" sz="2000" dirty="0"/>
              <a:t> “Golden Pinecone” award as an exemplary education program and being recognized by OSIT, the governor’s Office of Science, Innovation, and Technology, as a model STEM education provider.</a:t>
            </a:r>
          </a:p>
        </p:txBody>
      </p:sp>
      <p:sp>
        <p:nvSpPr>
          <p:cNvPr id="10" name="TextBox 9">
            <a:extLst>
              <a:ext uri="{FF2B5EF4-FFF2-40B4-BE49-F238E27FC236}">
                <a16:creationId xmlns:a16="http://schemas.microsoft.com/office/drawing/2014/main" id="{DE68127F-866C-AC41-9AFE-5E007E68DD5B}"/>
              </a:ext>
            </a:extLst>
          </p:cNvPr>
          <p:cNvSpPr txBox="1"/>
          <p:nvPr/>
        </p:nvSpPr>
        <p:spPr>
          <a:xfrm>
            <a:off x="2224037" y="2639870"/>
            <a:ext cx="7650866" cy="461665"/>
          </a:xfrm>
          <a:prstGeom prst="rect">
            <a:avLst/>
          </a:prstGeom>
          <a:noFill/>
        </p:spPr>
        <p:txBody>
          <a:bodyPr wrap="square" rtlCol="0">
            <a:spAutoFit/>
          </a:bodyPr>
          <a:lstStyle/>
          <a:p>
            <a:endParaRPr lang="en-US" sz="2400" dirty="0">
              <a:latin typeface="Gill Sans Light" panose="020B0302020104020203" pitchFamily="34" charset="-79"/>
              <a:cs typeface="Gill Sans Light" panose="020B0302020104020203" pitchFamily="34" charset="-79"/>
            </a:endParaRPr>
          </a:p>
        </p:txBody>
      </p:sp>
      <p:grpSp>
        <p:nvGrpSpPr>
          <p:cNvPr id="12" name="Group 11">
            <a:extLst>
              <a:ext uri="{FF2B5EF4-FFF2-40B4-BE49-F238E27FC236}">
                <a16:creationId xmlns:a16="http://schemas.microsoft.com/office/drawing/2014/main" id="{9B7A357F-C84C-0F41-92DB-C28501514792}"/>
              </a:ext>
            </a:extLst>
          </p:cNvPr>
          <p:cNvGrpSpPr/>
          <p:nvPr/>
        </p:nvGrpSpPr>
        <p:grpSpPr>
          <a:xfrm>
            <a:off x="1265564" y="267828"/>
            <a:ext cx="9520793" cy="2424863"/>
            <a:chOff x="1265564" y="267828"/>
            <a:chExt cx="9520793" cy="2424863"/>
          </a:xfrm>
        </p:grpSpPr>
        <p:sp>
          <p:nvSpPr>
            <p:cNvPr id="7" name="Rectangle 6">
              <a:extLst>
                <a:ext uri="{FF2B5EF4-FFF2-40B4-BE49-F238E27FC236}">
                  <a16:creationId xmlns:a16="http://schemas.microsoft.com/office/drawing/2014/main" id="{327876C6-509D-6C43-9774-E227A157DACF}"/>
                </a:ext>
              </a:extLst>
            </p:cNvPr>
            <p:cNvSpPr/>
            <p:nvPr/>
          </p:nvSpPr>
          <p:spPr>
            <a:xfrm>
              <a:off x="1539433" y="2013995"/>
              <a:ext cx="8819909" cy="555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3A0DB75-F957-C144-B06E-F2862B739882}"/>
                </a:ext>
              </a:extLst>
            </p:cNvPr>
            <p:cNvSpPr txBox="1"/>
            <p:nvPr/>
          </p:nvSpPr>
          <p:spPr>
            <a:xfrm>
              <a:off x="1616366" y="1984805"/>
              <a:ext cx="8866207" cy="707886"/>
            </a:xfrm>
            <a:prstGeom prst="rect">
              <a:avLst/>
            </a:prstGeom>
            <a:noFill/>
            <a:ln>
              <a:solidFill>
                <a:schemeClr val="bg1"/>
              </a:solidFill>
            </a:ln>
          </p:spPr>
          <p:txBody>
            <a:bodyPr wrap="square" rtlCol="0">
              <a:spAutoFit/>
            </a:bodyPr>
            <a:lstStyle/>
            <a:p>
              <a:r>
                <a:rPr lang="en-US" sz="4000" dirty="0">
                  <a:solidFill>
                    <a:srgbClr val="663300"/>
                  </a:solidFill>
                  <a:latin typeface="Gill Sans Ultra Bold" panose="020B0A02020104020203" pitchFamily="34" charset="77"/>
                </a:rPr>
                <a:t>Great Basin Outdoor School</a:t>
              </a:r>
            </a:p>
          </p:txBody>
        </p:sp>
        <p:grpSp>
          <p:nvGrpSpPr>
            <p:cNvPr id="14" name="Group 13">
              <a:extLst>
                <a:ext uri="{FF2B5EF4-FFF2-40B4-BE49-F238E27FC236}">
                  <a16:creationId xmlns:a16="http://schemas.microsoft.com/office/drawing/2014/main" id="{6A7B460F-385F-4849-AC89-A5727EF708A4}"/>
                </a:ext>
              </a:extLst>
            </p:cNvPr>
            <p:cNvGrpSpPr/>
            <p:nvPr/>
          </p:nvGrpSpPr>
          <p:grpSpPr>
            <a:xfrm>
              <a:off x="3154938" y="274209"/>
              <a:ext cx="1874262" cy="1704642"/>
              <a:chOff x="3638550" y="1111250"/>
              <a:chExt cx="4914900" cy="4635500"/>
            </a:xfrm>
          </p:grpSpPr>
          <p:pic>
            <p:nvPicPr>
              <p:cNvPr id="15" name="Picture 14">
                <a:extLst>
                  <a:ext uri="{FF2B5EF4-FFF2-40B4-BE49-F238E27FC236}">
                    <a16:creationId xmlns:a16="http://schemas.microsoft.com/office/drawing/2014/main" id="{A4483909-7622-9441-AE30-D232FE99E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8550" y="1111250"/>
                <a:ext cx="4914900" cy="4635500"/>
              </a:xfrm>
              <a:prstGeom prst="rect">
                <a:avLst/>
              </a:prstGeom>
            </p:spPr>
          </p:pic>
          <p:sp>
            <p:nvSpPr>
              <p:cNvPr id="16" name="Rectangle 15">
                <a:extLst>
                  <a:ext uri="{FF2B5EF4-FFF2-40B4-BE49-F238E27FC236}">
                    <a16:creationId xmlns:a16="http://schemas.microsoft.com/office/drawing/2014/main" id="{F036668E-1CC9-D34C-BD09-8E498C3DC04D}"/>
                  </a:ext>
                </a:extLst>
              </p:cNvPr>
              <p:cNvSpPr/>
              <p:nvPr/>
            </p:nvSpPr>
            <p:spPr>
              <a:xfrm>
                <a:off x="3638550" y="1111250"/>
                <a:ext cx="49149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DBED2A41-E220-B344-BC8A-29B5662208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8731" y="267828"/>
              <a:ext cx="2163364" cy="1731572"/>
            </a:xfrm>
            <a:prstGeom prst="rect">
              <a:avLst/>
            </a:prstGeom>
          </p:spPr>
        </p:pic>
        <p:pic>
          <p:nvPicPr>
            <p:cNvPr id="22" name="Picture 21">
              <a:extLst>
                <a:ext uri="{FF2B5EF4-FFF2-40B4-BE49-F238E27FC236}">
                  <a16:creationId xmlns:a16="http://schemas.microsoft.com/office/drawing/2014/main" id="{FFE86032-6746-DA4C-8D01-CD4085CFD626}"/>
                </a:ext>
              </a:extLst>
            </p:cNvPr>
            <p:cNvPicPr>
              <a:picLocks noChangeAspect="1"/>
            </p:cNvPicPr>
            <p:nvPr/>
          </p:nvPicPr>
          <p:blipFill rotWithShape="1">
            <a:blip r:embed="rId5">
              <a:extLst>
                <a:ext uri="{28A0092B-C50C-407E-A947-70E740481C1C}">
                  <a14:useLocalDpi xmlns:a14="http://schemas.microsoft.com/office/drawing/2010/main" val="0"/>
                </a:ext>
              </a:extLst>
            </a:blip>
            <a:srcRect r="22020"/>
            <a:stretch/>
          </p:blipFill>
          <p:spPr>
            <a:xfrm>
              <a:off x="9021633" y="269070"/>
              <a:ext cx="1764724" cy="1730330"/>
            </a:xfrm>
            <a:prstGeom prst="rect">
              <a:avLst/>
            </a:prstGeom>
          </p:spPr>
        </p:pic>
        <p:pic>
          <p:nvPicPr>
            <p:cNvPr id="6" name="Picture 5">
              <a:extLst>
                <a:ext uri="{FF2B5EF4-FFF2-40B4-BE49-F238E27FC236}">
                  <a16:creationId xmlns:a16="http://schemas.microsoft.com/office/drawing/2014/main" id="{72FA5787-A7C7-C44D-9C03-BCD9B99815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5564" y="267828"/>
              <a:ext cx="1952338" cy="1711023"/>
            </a:xfrm>
            <a:prstGeom prst="rect">
              <a:avLst/>
            </a:prstGeom>
          </p:spPr>
        </p:pic>
        <p:sp>
          <p:nvSpPr>
            <p:cNvPr id="8" name="Rectangle 7">
              <a:extLst>
                <a:ext uri="{FF2B5EF4-FFF2-40B4-BE49-F238E27FC236}">
                  <a16:creationId xmlns:a16="http://schemas.microsoft.com/office/drawing/2014/main" id="{EE8492B3-86D1-4F45-BA14-61476A5DC284}"/>
                </a:ext>
              </a:extLst>
            </p:cNvPr>
            <p:cNvSpPr/>
            <p:nvPr/>
          </p:nvSpPr>
          <p:spPr>
            <a:xfrm>
              <a:off x="6777318" y="267828"/>
              <a:ext cx="151413" cy="1746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2DCA137-ED90-7C42-8D6E-66489F59D1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3924" y="274209"/>
              <a:ext cx="1770926" cy="1733407"/>
            </a:xfrm>
            <a:prstGeom prst="rect">
              <a:avLst/>
            </a:prstGeom>
          </p:spPr>
        </p:pic>
      </p:grpSp>
      <p:sp>
        <p:nvSpPr>
          <p:cNvPr id="11" name="Rectangle 10">
            <a:extLst>
              <a:ext uri="{FF2B5EF4-FFF2-40B4-BE49-F238E27FC236}">
                <a16:creationId xmlns:a16="http://schemas.microsoft.com/office/drawing/2014/main" id="{699918E3-E11B-0C4B-8BBD-16350D59E902}"/>
              </a:ext>
            </a:extLst>
          </p:cNvPr>
          <p:cNvSpPr/>
          <p:nvPr/>
        </p:nvSpPr>
        <p:spPr>
          <a:xfrm>
            <a:off x="1265564" y="0"/>
            <a:ext cx="9520793" cy="267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0399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D149C8-7E6A-47AB-B508-002718B7F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536" y="460429"/>
            <a:ext cx="5601013" cy="4367605"/>
          </a:xfrm>
          <a:prstGeom prst="rect">
            <a:avLst/>
          </a:prstGeom>
        </p:spPr>
      </p:pic>
      <p:pic>
        <p:nvPicPr>
          <p:cNvPr id="5" name="Picture 4">
            <a:extLst>
              <a:ext uri="{FF2B5EF4-FFF2-40B4-BE49-F238E27FC236}">
                <a16:creationId xmlns:a16="http://schemas.microsoft.com/office/drawing/2014/main" id="{7182DF34-1103-484C-9C5A-99DD2FB13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51" y="2064392"/>
            <a:ext cx="5379921" cy="4343936"/>
          </a:xfrm>
          <a:prstGeom prst="rect">
            <a:avLst/>
          </a:prstGeom>
        </p:spPr>
      </p:pic>
      <p:sp>
        <p:nvSpPr>
          <p:cNvPr id="6" name="TextBox 5">
            <a:extLst>
              <a:ext uri="{FF2B5EF4-FFF2-40B4-BE49-F238E27FC236}">
                <a16:creationId xmlns:a16="http://schemas.microsoft.com/office/drawing/2014/main" id="{C8EA65B7-368D-4B69-BAB8-CA12F704EDBC}"/>
              </a:ext>
            </a:extLst>
          </p:cNvPr>
          <p:cNvSpPr txBox="1"/>
          <p:nvPr/>
        </p:nvSpPr>
        <p:spPr>
          <a:xfrm>
            <a:off x="527125" y="505608"/>
            <a:ext cx="5379921" cy="954107"/>
          </a:xfrm>
          <a:prstGeom prst="rect">
            <a:avLst/>
          </a:prstGeom>
          <a:noFill/>
        </p:spPr>
        <p:txBody>
          <a:bodyPr wrap="square" rtlCol="0">
            <a:spAutoFit/>
          </a:bodyPr>
          <a:lstStyle/>
          <a:p>
            <a:pPr algn="ctr"/>
            <a:r>
              <a:rPr lang="en-US" sz="2800" b="1" dirty="0"/>
              <a:t>University of Nevada</a:t>
            </a:r>
          </a:p>
          <a:p>
            <a:pPr algn="ctr"/>
            <a:r>
              <a:rPr lang="en-US" sz="2800" b="1" dirty="0"/>
              <a:t>Volunteers and Interns</a:t>
            </a:r>
          </a:p>
        </p:txBody>
      </p:sp>
      <p:sp>
        <p:nvSpPr>
          <p:cNvPr id="7" name="TextBox 6">
            <a:extLst>
              <a:ext uri="{FF2B5EF4-FFF2-40B4-BE49-F238E27FC236}">
                <a16:creationId xmlns:a16="http://schemas.microsoft.com/office/drawing/2014/main" id="{A00310BF-80F1-41B3-99E6-53E34A38158A}"/>
              </a:ext>
            </a:extLst>
          </p:cNvPr>
          <p:cNvSpPr txBox="1"/>
          <p:nvPr/>
        </p:nvSpPr>
        <p:spPr>
          <a:xfrm>
            <a:off x="6172536" y="5185188"/>
            <a:ext cx="5601013" cy="707886"/>
          </a:xfrm>
          <a:prstGeom prst="rect">
            <a:avLst/>
          </a:prstGeom>
          <a:noFill/>
        </p:spPr>
        <p:txBody>
          <a:bodyPr wrap="square" rtlCol="0">
            <a:spAutoFit/>
          </a:bodyPr>
          <a:lstStyle/>
          <a:p>
            <a:r>
              <a:rPr lang="en-US" sz="2000" dirty="0"/>
              <a:t>These young adults are great role models and share their time, enthusiasm, and science background.</a:t>
            </a:r>
          </a:p>
        </p:txBody>
      </p:sp>
    </p:spTree>
    <p:extLst>
      <p:ext uri="{BB962C8B-B14F-4D97-AF65-F5344CB8AC3E}">
        <p14:creationId xmlns:p14="http://schemas.microsoft.com/office/powerpoint/2010/main" val="224801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 name="Picture 2" descr="A school values chart with text&#10;&#10;Description automatically generated">
            <a:extLst>
              <a:ext uri="{FF2B5EF4-FFF2-40B4-BE49-F238E27FC236}">
                <a16:creationId xmlns:a16="http://schemas.microsoft.com/office/drawing/2014/main" id="{9B1DE1F6-D7CF-8B9E-BAA2-71C09AA539CA}"/>
              </a:ext>
            </a:extLst>
          </p:cNvPr>
          <p:cNvPicPr>
            <a:picLocks noChangeAspect="1"/>
          </p:cNvPicPr>
          <p:nvPr/>
        </p:nvPicPr>
        <p:blipFill>
          <a:blip r:embed="rId2"/>
          <a:stretch>
            <a:fillRect/>
          </a:stretch>
        </p:blipFill>
        <p:spPr>
          <a:xfrm>
            <a:off x="6782563" y="228600"/>
            <a:ext cx="4991818" cy="6423211"/>
          </a:xfrm>
          <a:prstGeom prst="rect">
            <a:avLst/>
          </a:prstGeom>
        </p:spPr>
      </p:pic>
      <p:pic>
        <p:nvPicPr>
          <p:cNvPr id="4" name="Picture 3" descr="A group of people standing on a beach&#10;&#10;Description automatically generated">
            <a:extLst>
              <a:ext uri="{FF2B5EF4-FFF2-40B4-BE49-F238E27FC236}">
                <a16:creationId xmlns:a16="http://schemas.microsoft.com/office/drawing/2014/main" id="{821D7A43-8D9F-B8A5-A466-483280D546EA}"/>
              </a:ext>
            </a:extLst>
          </p:cNvPr>
          <p:cNvPicPr>
            <a:picLocks noChangeAspect="1"/>
          </p:cNvPicPr>
          <p:nvPr/>
        </p:nvPicPr>
        <p:blipFill>
          <a:blip r:embed="rId3"/>
          <a:stretch>
            <a:fillRect/>
          </a:stretch>
        </p:blipFill>
        <p:spPr>
          <a:xfrm>
            <a:off x="513127" y="1035424"/>
            <a:ext cx="5663656" cy="5425888"/>
          </a:xfrm>
          <a:prstGeom prst="rect">
            <a:avLst/>
          </a:prstGeom>
        </p:spPr>
      </p:pic>
      <p:sp>
        <p:nvSpPr>
          <p:cNvPr id="5" name="TextBox 4">
            <a:extLst>
              <a:ext uri="{FF2B5EF4-FFF2-40B4-BE49-F238E27FC236}">
                <a16:creationId xmlns:a16="http://schemas.microsoft.com/office/drawing/2014/main" id="{E29DCEFE-A541-B86C-E4C5-27245CDE29E9}"/>
              </a:ext>
            </a:extLst>
          </p:cNvPr>
          <p:cNvSpPr txBox="1"/>
          <p:nvPr/>
        </p:nvSpPr>
        <p:spPr>
          <a:xfrm>
            <a:off x="474849" y="329172"/>
            <a:ext cx="592020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cs typeface="Calibri"/>
              </a:rPr>
              <a:t>Our mission and vision have remained constant and relevant for decades, and we have recently adopted values.</a:t>
            </a:r>
            <a:endParaRPr lang="en-US" b="1" dirty="0"/>
          </a:p>
        </p:txBody>
      </p:sp>
    </p:spTree>
    <p:extLst>
      <p:ext uri="{BB962C8B-B14F-4D97-AF65-F5344CB8AC3E}">
        <p14:creationId xmlns:p14="http://schemas.microsoft.com/office/powerpoint/2010/main" val="3264004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844468-73F6-4860-8BC2-6666B0555D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459" y="314325"/>
            <a:ext cx="4284555" cy="3114675"/>
          </a:xfrm>
          <a:prstGeom prst="rect">
            <a:avLst/>
          </a:prstGeom>
        </p:spPr>
      </p:pic>
      <p:sp>
        <p:nvSpPr>
          <p:cNvPr id="4" name="TextBox 3">
            <a:extLst>
              <a:ext uri="{FF2B5EF4-FFF2-40B4-BE49-F238E27FC236}">
                <a16:creationId xmlns:a16="http://schemas.microsoft.com/office/drawing/2014/main" id="{3DC09D64-19F8-4CD1-882E-97595FA48F03}"/>
              </a:ext>
            </a:extLst>
          </p:cNvPr>
          <p:cNvSpPr txBox="1"/>
          <p:nvPr/>
        </p:nvSpPr>
        <p:spPr>
          <a:xfrm>
            <a:off x="388459" y="3552825"/>
            <a:ext cx="4371975" cy="2954655"/>
          </a:xfrm>
          <a:prstGeom prst="rect">
            <a:avLst/>
          </a:prstGeom>
          <a:solidFill>
            <a:schemeClr val="accent5">
              <a:lumMod val="20000"/>
              <a:lumOff val="80000"/>
            </a:schemeClr>
          </a:solidFill>
        </p:spPr>
        <p:txBody>
          <a:bodyPr wrap="square" rtlCol="0">
            <a:spAutoFit/>
          </a:bodyPr>
          <a:lstStyle/>
          <a:p>
            <a:r>
              <a:rPr lang="en-US" sz="2400" b="1" dirty="0"/>
              <a:t>We love our staff </a:t>
            </a:r>
            <a:r>
              <a:rPr lang="en-US" dirty="0"/>
              <a:t>and mentor them in their multiple roles from teaching to administrative duties. They're a small but mighty team giving 110% all the time.</a:t>
            </a:r>
          </a:p>
          <a:p>
            <a:endParaRPr lang="en-US" dirty="0"/>
          </a:p>
          <a:p>
            <a:r>
              <a:rPr lang="en-US" dirty="0"/>
              <a:t>Executive Director Emily Baldwin and Development Coordinator Derik </a:t>
            </a:r>
            <a:r>
              <a:rPr lang="en-US" dirty="0" err="1"/>
              <a:t>Knak</a:t>
            </a:r>
            <a:r>
              <a:rPr lang="en-US" dirty="0"/>
              <a:t> are at the helm supported by seasonal naturalist educators and university interns and volunteers.</a:t>
            </a:r>
          </a:p>
        </p:txBody>
      </p:sp>
      <p:sp>
        <p:nvSpPr>
          <p:cNvPr id="7" name="TextBox 6">
            <a:extLst>
              <a:ext uri="{FF2B5EF4-FFF2-40B4-BE49-F238E27FC236}">
                <a16:creationId xmlns:a16="http://schemas.microsoft.com/office/drawing/2014/main" id="{EB39D165-ACD5-44D6-B085-059E6DEAF105}"/>
              </a:ext>
            </a:extLst>
          </p:cNvPr>
          <p:cNvSpPr txBox="1"/>
          <p:nvPr/>
        </p:nvSpPr>
        <p:spPr>
          <a:xfrm>
            <a:off x="5331935" y="371476"/>
            <a:ext cx="6021866" cy="6432530"/>
          </a:xfrm>
          <a:prstGeom prst="rect">
            <a:avLst/>
          </a:prstGeom>
          <a:noFill/>
        </p:spPr>
        <p:txBody>
          <a:bodyPr wrap="square" rtlCol="0">
            <a:spAutoFit/>
          </a:bodyPr>
          <a:lstStyle/>
          <a:p>
            <a:r>
              <a:rPr lang="en-US" sz="2400" b="1" dirty="0"/>
              <a:t>Thanks to Our Board</a:t>
            </a:r>
          </a:p>
          <a:p>
            <a:endParaRPr lang="en-US" b="1" dirty="0"/>
          </a:p>
          <a:p>
            <a:r>
              <a:rPr lang="en-US" dirty="0"/>
              <a:t>Each shares valuable skills and each makes </a:t>
            </a:r>
          </a:p>
          <a:p>
            <a:r>
              <a:rPr lang="en-US" dirty="0"/>
              <a:t>significant financial contributions each year </a:t>
            </a:r>
          </a:p>
          <a:p>
            <a:r>
              <a:rPr lang="en-US" dirty="0"/>
              <a:t>earning Community Foundation recognition </a:t>
            </a:r>
          </a:p>
          <a:p>
            <a:r>
              <a:rPr lang="en-US" dirty="0"/>
              <a:t>as a 100% Giving Board.</a:t>
            </a:r>
          </a:p>
          <a:p>
            <a:endParaRPr lang="en-US" dirty="0"/>
          </a:p>
          <a:p>
            <a:r>
              <a:rPr lang="en-US" sz="1600" dirty="0"/>
              <a:t>SUE JACOX, President, Washoe County School District Educator, retired</a:t>
            </a:r>
          </a:p>
          <a:p>
            <a:r>
              <a:rPr lang="en-US" sz="1600" dirty="0"/>
              <a:t>CALEB S. JENSEN, CPA, Treasurer, Certified Public Accountant</a:t>
            </a:r>
          </a:p>
          <a:p>
            <a:r>
              <a:rPr lang="en-US" sz="1600" dirty="0"/>
              <a:t>PATTY MOEN, Secretary, Environmental Scientist</a:t>
            </a:r>
          </a:p>
          <a:p>
            <a:r>
              <a:rPr lang="en-US" sz="1600" dirty="0"/>
              <a:t>LEILANI KONYSHEV, Washoe County School District Educator</a:t>
            </a:r>
          </a:p>
          <a:p>
            <a:r>
              <a:rPr lang="en-US" sz="1600" dirty="0"/>
              <a:t>DR. RICHARD VINEYARD, Science Education Consultant (through Nov.)</a:t>
            </a:r>
          </a:p>
          <a:p>
            <a:endParaRPr lang="en-US" dirty="0"/>
          </a:p>
          <a:p>
            <a:r>
              <a:rPr lang="en-US" i="1" dirty="0"/>
              <a:t>A message from our founding director, Sue Jacox:  </a:t>
            </a:r>
          </a:p>
          <a:p>
            <a:endParaRPr lang="en-US" i="1" dirty="0"/>
          </a:p>
          <a:p>
            <a:r>
              <a:rPr lang="en-US" sz="1600" i="1" dirty="0"/>
              <a:t>"I want children to have what I have and cherish myself.  Every day I want them to look at the mountains and the sky and feel inspired and excited.  I want them to love Nevada and the earth and to feel a part of their community.  I want them to have the skills and the will to make positive choices and to recognize that every choice and every action can make a difference.  And finally, I want them to be stimulated by lifelong learning and nurtured by a sense of connection to the natural world."</a:t>
            </a:r>
          </a:p>
          <a:p>
            <a:endParaRPr lang="en-US" dirty="0"/>
          </a:p>
        </p:txBody>
      </p:sp>
      <p:pic>
        <p:nvPicPr>
          <p:cNvPr id="9" name="Picture 8">
            <a:extLst>
              <a:ext uri="{FF2B5EF4-FFF2-40B4-BE49-F238E27FC236}">
                <a16:creationId xmlns:a16="http://schemas.microsoft.com/office/drawing/2014/main" id="{07B68563-1949-42DD-9D93-040D5E771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3125" y="321469"/>
            <a:ext cx="1495425" cy="1869281"/>
          </a:xfrm>
          <a:prstGeom prst="rect">
            <a:avLst/>
          </a:prstGeom>
        </p:spPr>
      </p:pic>
    </p:spTree>
    <p:extLst>
      <p:ext uri="{BB962C8B-B14F-4D97-AF65-F5344CB8AC3E}">
        <p14:creationId xmlns:p14="http://schemas.microsoft.com/office/powerpoint/2010/main" val="2078134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9C0547-955A-6248-985A-4B96E521E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37856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3448A0-A7DC-4F39-9F5A-2BD71761EC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156" y="1807031"/>
            <a:ext cx="4194361" cy="4809197"/>
          </a:xfrm>
          <a:prstGeom prst="rect">
            <a:avLst/>
          </a:prstGeom>
        </p:spPr>
      </p:pic>
      <p:pic>
        <p:nvPicPr>
          <p:cNvPr id="5" name="Picture 4">
            <a:extLst>
              <a:ext uri="{FF2B5EF4-FFF2-40B4-BE49-F238E27FC236}">
                <a16:creationId xmlns:a16="http://schemas.microsoft.com/office/drawing/2014/main" id="{3F0AB4A2-3EE0-47D1-9574-C3A20336E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9677" y="3416058"/>
            <a:ext cx="4616323" cy="3162748"/>
          </a:xfrm>
          <a:prstGeom prst="rect">
            <a:avLst/>
          </a:prstGeom>
        </p:spPr>
      </p:pic>
      <p:pic>
        <p:nvPicPr>
          <p:cNvPr id="9" name="Picture 8">
            <a:extLst>
              <a:ext uri="{FF2B5EF4-FFF2-40B4-BE49-F238E27FC236}">
                <a16:creationId xmlns:a16="http://schemas.microsoft.com/office/drawing/2014/main" id="{C9F0AE85-B178-48D9-8148-3DF24D87B1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619676" y="279193"/>
            <a:ext cx="4080078" cy="3055677"/>
          </a:xfrm>
          <a:prstGeom prst="rect">
            <a:avLst/>
          </a:prstGeom>
        </p:spPr>
      </p:pic>
      <p:pic>
        <p:nvPicPr>
          <p:cNvPr id="11" name="Picture 10">
            <a:extLst>
              <a:ext uri="{FF2B5EF4-FFF2-40B4-BE49-F238E27FC236}">
                <a16:creationId xmlns:a16="http://schemas.microsoft.com/office/drawing/2014/main" id="{64FE7821-27DB-4E22-B947-2A912969EC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4180" y="1699631"/>
            <a:ext cx="2323459" cy="3162749"/>
          </a:xfrm>
          <a:prstGeom prst="rect">
            <a:avLst/>
          </a:prstGeom>
        </p:spPr>
      </p:pic>
      <p:pic>
        <p:nvPicPr>
          <p:cNvPr id="14" name="Picture 13">
            <a:extLst>
              <a:ext uri="{FF2B5EF4-FFF2-40B4-BE49-F238E27FC236}">
                <a16:creationId xmlns:a16="http://schemas.microsoft.com/office/drawing/2014/main" id="{8672158D-27D1-4B01-A924-34EA44C5269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2243" y="408109"/>
            <a:ext cx="1456859" cy="1420438"/>
          </a:xfrm>
          <a:prstGeom prst="rect">
            <a:avLst/>
          </a:prstGeom>
        </p:spPr>
      </p:pic>
      <p:sp>
        <p:nvSpPr>
          <p:cNvPr id="15" name="TextBox 14">
            <a:extLst>
              <a:ext uri="{FF2B5EF4-FFF2-40B4-BE49-F238E27FC236}">
                <a16:creationId xmlns:a16="http://schemas.microsoft.com/office/drawing/2014/main" id="{0A7F84E0-061B-4509-84C9-8AA64115CA8B}"/>
              </a:ext>
            </a:extLst>
          </p:cNvPr>
          <p:cNvSpPr txBox="1"/>
          <p:nvPr/>
        </p:nvSpPr>
        <p:spPr>
          <a:xfrm>
            <a:off x="1527586" y="453136"/>
            <a:ext cx="4080078" cy="1246495"/>
          </a:xfrm>
          <a:prstGeom prst="rect">
            <a:avLst/>
          </a:prstGeom>
          <a:noFill/>
        </p:spPr>
        <p:txBody>
          <a:bodyPr wrap="square" rtlCol="0">
            <a:spAutoFit/>
          </a:bodyPr>
          <a:lstStyle/>
          <a:p>
            <a:r>
              <a:rPr lang="en-US" sz="2500" b="1" dirty="0"/>
              <a:t>Thanks to the businesses &amp; friends who supported our 25</a:t>
            </a:r>
            <a:r>
              <a:rPr lang="en-US" sz="2500" b="1" baseline="30000" dirty="0"/>
              <a:t>th</a:t>
            </a:r>
            <a:r>
              <a:rPr lang="en-US" sz="2500" b="1" dirty="0"/>
              <a:t> birthday celebration!</a:t>
            </a:r>
          </a:p>
        </p:txBody>
      </p:sp>
    </p:spTree>
    <p:extLst>
      <p:ext uri="{BB962C8B-B14F-4D97-AF65-F5344CB8AC3E}">
        <p14:creationId xmlns:p14="http://schemas.microsoft.com/office/powerpoint/2010/main" val="1320987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D79D63-2E0A-A949-95F6-6023CF546C1D}"/>
              </a:ext>
            </a:extLst>
          </p:cNvPr>
          <p:cNvSpPr txBox="1"/>
          <p:nvPr/>
        </p:nvSpPr>
        <p:spPr>
          <a:xfrm>
            <a:off x="332536" y="461889"/>
            <a:ext cx="5423830" cy="6309420"/>
          </a:xfrm>
          <a:prstGeom prst="rect">
            <a:avLst/>
          </a:prstGeom>
          <a:noFill/>
        </p:spPr>
        <p:txBody>
          <a:bodyPr wrap="square" rtlCol="0">
            <a:spAutoFit/>
          </a:bodyPr>
          <a:lstStyle/>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“It takes a village . . .” and we are forever grateful to all our community partners who help us make life-changing experiences possible for hundreds of students each year. </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All the friends, agencies, organizations, and businesses who have become our “Great Basin Buddies” keep school program fees well below actual cost to be affordable for classes and allow us to include underserved children with little access to the joys of connecting with nature and learning the science of our natural world. Here are logos of some of our supporters.</a:t>
            </a:r>
          </a:p>
          <a:p>
            <a:pPr algn="ctr"/>
            <a:r>
              <a:rPr lang="en-US" sz="4400" b="1" dirty="0">
                <a:solidFill>
                  <a:srgbClr val="663300"/>
                </a:solidFill>
                <a:latin typeface="Brush Script MT" panose="03060802040406070304" pitchFamily="66" charset="0"/>
                <a:cs typeface="Calibri" panose="020F0502020204030204" pitchFamily="34" charset="0"/>
              </a:rPr>
              <a:t>Thank you!</a:t>
            </a:r>
            <a:endParaRPr lang="en-US" sz="4800" b="1" dirty="0">
              <a:solidFill>
                <a:srgbClr val="663300"/>
              </a:solidFill>
              <a:latin typeface="Brush Script MT" panose="03060802040406070304" pitchFamily="66" charset="0"/>
              <a:cs typeface="Calibri" panose="020F0502020204030204" pitchFamily="34" charset="0"/>
            </a:endParaRPr>
          </a:p>
        </p:txBody>
      </p:sp>
      <p:pic>
        <p:nvPicPr>
          <p:cNvPr id="5" name="Picture 4">
            <a:extLst>
              <a:ext uri="{FF2B5EF4-FFF2-40B4-BE49-F238E27FC236}">
                <a16:creationId xmlns:a16="http://schemas.microsoft.com/office/drawing/2014/main" id="{30BADA41-A746-4293-91F5-D4D461E3F9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7909" y="-58701"/>
            <a:ext cx="5143500" cy="6858000"/>
          </a:xfrm>
          <a:prstGeom prst="rect">
            <a:avLst/>
          </a:prstGeom>
        </p:spPr>
      </p:pic>
      <p:pic>
        <p:nvPicPr>
          <p:cNvPr id="9" name="Picture 8">
            <a:extLst>
              <a:ext uri="{FF2B5EF4-FFF2-40B4-BE49-F238E27FC236}">
                <a16:creationId xmlns:a16="http://schemas.microsoft.com/office/drawing/2014/main" id="{4EE7A164-921E-4333-AB23-7A1F6FD9EE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677" y="461889"/>
            <a:ext cx="5600484" cy="1234921"/>
          </a:xfrm>
          <a:prstGeom prst="rect">
            <a:avLst/>
          </a:prstGeom>
        </p:spPr>
      </p:pic>
    </p:spTree>
    <p:extLst>
      <p:ext uri="{BB962C8B-B14F-4D97-AF65-F5344CB8AC3E}">
        <p14:creationId xmlns:p14="http://schemas.microsoft.com/office/powerpoint/2010/main" val="2416015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E2E0E9-FE33-3845-8CD9-7AEED778CF40}"/>
              </a:ext>
            </a:extLst>
          </p:cNvPr>
          <p:cNvSpPr txBox="1"/>
          <p:nvPr/>
        </p:nvSpPr>
        <p:spPr>
          <a:xfrm>
            <a:off x="297712" y="360112"/>
            <a:ext cx="3444948" cy="707886"/>
          </a:xfrm>
          <a:prstGeom prst="rect">
            <a:avLst/>
          </a:prstGeom>
          <a:noFill/>
        </p:spPr>
        <p:txBody>
          <a:bodyPr wrap="square" rtlCol="0">
            <a:spAutoFit/>
          </a:bodyPr>
          <a:lstStyle/>
          <a:p>
            <a:r>
              <a:rPr lang="en-US" sz="4000" dirty="0">
                <a:solidFill>
                  <a:srgbClr val="663300"/>
                </a:solidFill>
                <a:latin typeface="Gill Sans Ultra Bold" panose="020B0A02020104020203" pitchFamily="34" charset="77"/>
              </a:rPr>
              <a:t>Financials</a:t>
            </a:r>
          </a:p>
        </p:txBody>
      </p:sp>
      <p:pic>
        <p:nvPicPr>
          <p:cNvPr id="6" name="Picture 5">
            <a:extLst>
              <a:ext uri="{FF2B5EF4-FFF2-40B4-BE49-F238E27FC236}">
                <a16:creationId xmlns:a16="http://schemas.microsoft.com/office/drawing/2014/main" id="{F4387CFB-DC76-4645-8D5A-59710C5550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3886" y="4656504"/>
            <a:ext cx="1895597" cy="1895597"/>
          </a:xfrm>
          <a:prstGeom prst="rect">
            <a:avLst/>
          </a:prstGeom>
        </p:spPr>
      </p:pic>
      <p:sp>
        <p:nvSpPr>
          <p:cNvPr id="5" name="Rectangle 4">
            <a:extLst>
              <a:ext uri="{FF2B5EF4-FFF2-40B4-BE49-F238E27FC236}">
                <a16:creationId xmlns:a16="http://schemas.microsoft.com/office/drawing/2014/main" id="{D56D581F-16B0-4C78-8767-344E98C9A9A9}"/>
              </a:ext>
            </a:extLst>
          </p:cNvPr>
          <p:cNvSpPr/>
          <p:nvPr/>
        </p:nvSpPr>
        <p:spPr>
          <a:xfrm>
            <a:off x="424259" y="1240184"/>
            <a:ext cx="4066914" cy="3416320"/>
          </a:xfrm>
          <a:prstGeom prst="rect">
            <a:avLst/>
          </a:prstGeom>
        </p:spPr>
        <p:txBody>
          <a:bodyPr wrap="square">
            <a:spAutoFit/>
          </a:bodyPr>
          <a:lstStyle/>
          <a:p>
            <a:r>
              <a:rPr lang="en-US" dirty="0"/>
              <a:t>100% of board members contributed support, and our fundraising and grants always subsidize over 50% of expenses for children in our school programs.  Increasing need among local families led us to offer more fee reductions to children and left us with a budget deficit and a determination to seek more community support in 2024.  Our IRS Forms 990 are available upon request and on GuideStar’s website at </a:t>
            </a:r>
            <a:r>
              <a:rPr lang="en-US" dirty="0">
                <a:solidFill>
                  <a:schemeClr val="accent1"/>
                </a:solidFill>
              </a:rPr>
              <a:t>http://guidestar.org/. </a:t>
            </a:r>
          </a:p>
        </p:txBody>
      </p:sp>
      <p:graphicFrame>
        <p:nvGraphicFramePr>
          <p:cNvPr id="7" name="Table 6">
            <a:extLst>
              <a:ext uri="{FF2B5EF4-FFF2-40B4-BE49-F238E27FC236}">
                <a16:creationId xmlns:a16="http://schemas.microsoft.com/office/drawing/2014/main" id="{B559FE98-ADF3-44F3-BF02-DAC74F84045B}"/>
              </a:ext>
            </a:extLst>
          </p:cNvPr>
          <p:cNvGraphicFramePr>
            <a:graphicFrameLocks noGrp="1"/>
          </p:cNvGraphicFramePr>
          <p:nvPr>
            <p:extLst>
              <p:ext uri="{D42A27DB-BD31-4B8C-83A1-F6EECF244321}">
                <p14:modId xmlns:p14="http://schemas.microsoft.com/office/powerpoint/2010/main" val="2135376203"/>
              </p:ext>
            </p:extLst>
          </p:nvPr>
        </p:nvGraphicFramePr>
        <p:xfrm>
          <a:off x="609600" y="4747463"/>
          <a:ext cx="3220150" cy="1879760"/>
        </p:xfrm>
        <a:graphic>
          <a:graphicData uri="http://schemas.openxmlformats.org/drawingml/2006/table">
            <a:tbl>
              <a:tblPr firstRow="1" firstCol="1" bandRow="1">
                <a:tableStyleId>{5C22544A-7EE6-4342-B048-85BDC9FD1C3A}</a:tableStyleId>
              </a:tblPr>
              <a:tblGrid>
                <a:gridCol w="2028860">
                  <a:extLst>
                    <a:ext uri="{9D8B030D-6E8A-4147-A177-3AD203B41FA5}">
                      <a16:colId xmlns:a16="http://schemas.microsoft.com/office/drawing/2014/main" val="1123323380"/>
                    </a:ext>
                  </a:extLst>
                </a:gridCol>
                <a:gridCol w="1191290">
                  <a:extLst>
                    <a:ext uri="{9D8B030D-6E8A-4147-A177-3AD203B41FA5}">
                      <a16:colId xmlns:a16="http://schemas.microsoft.com/office/drawing/2014/main" val="3997081974"/>
                    </a:ext>
                  </a:extLst>
                </a:gridCol>
              </a:tblGrid>
              <a:tr h="0">
                <a:tc>
                  <a:txBody>
                    <a:bodyPr/>
                    <a:lstStyle/>
                    <a:p>
                      <a:pPr marL="0" marR="0">
                        <a:spcBef>
                          <a:spcPts val="0"/>
                        </a:spcBef>
                        <a:spcAft>
                          <a:spcPts val="0"/>
                        </a:spcAft>
                      </a:pPr>
                      <a:r>
                        <a:rPr lang="en-US" sz="1400" b="0" dirty="0">
                          <a:solidFill>
                            <a:schemeClr val="tx1"/>
                          </a:solidFill>
                          <a:effectLst/>
                        </a:rPr>
                        <a:t>Program Fees</a:t>
                      </a:r>
                      <a:endParaRPr lang="en-US" sz="1200" b="0" dirty="0">
                        <a:solidFill>
                          <a:schemeClr val="tx1"/>
                        </a:solidFill>
                        <a:effectLst/>
                      </a:endParaRPr>
                    </a:p>
                    <a:p>
                      <a:pPr marL="0" marR="0">
                        <a:spcBef>
                          <a:spcPts val="0"/>
                        </a:spcBef>
                        <a:spcAft>
                          <a:spcPts val="0"/>
                        </a:spcAft>
                      </a:pPr>
                      <a:r>
                        <a:rPr lang="en-US" sz="1400" b="0" dirty="0">
                          <a:solidFill>
                            <a:schemeClr val="tx1"/>
                          </a:solidFill>
                          <a:effectLst/>
                        </a:rPr>
                        <a:t>Grants</a:t>
                      </a:r>
                      <a:endParaRPr lang="en-US" sz="1200" b="0" dirty="0">
                        <a:solidFill>
                          <a:schemeClr val="tx1"/>
                        </a:solidFill>
                        <a:effectLst/>
                      </a:endParaRPr>
                    </a:p>
                    <a:p>
                      <a:pPr marL="0" marR="0">
                        <a:spcBef>
                          <a:spcPts val="0"/>
                        </a:spcBef>
                        <a:spcAft>
                          <a:spcPts val="0"/>
                        </a:spcAft>
                      </a:pPr>
                      <a:r>
                        <a:rPr lang="en-US" sz="1400" b="0" dirty="0">
                          <a:solidFill>
                            <a:schemeClr val="tx1"/>
                          </a:solidFill>
                          <a:effectLst/>
                        </a:rPr>
                        <a:t>Donations &amp; Fundraising</a:t>
                      </a:r>
                      <a:endParaRPr lang="en-US" sz="1200" b="0" dirty="0">
                        <a:solidFill>
                          <a:schemeClr val="tx1"/>
                        </a:solidFill>
                        <a:effectLst/>
                      </a:endParaRPr>
                    </a:p>
                    <a:p>
                      <a:pPr marL="0" marR="0">
                        <a:spcBef>
                          <a:spcPts val="0"/>
                        </a:spcBef>
                        <a:spcAft>
                          <a:spcPts val="0"/>
                        </a:spcAft>
                      </a:pPr>
                      <a:r>
                        <a:rPr lang="en-US" sz="1400" dirty="0">
                          <a:solidFill>
                            <a:schemeClr val="tx1"/>
                          </a:solidFill>
                          <a:effectLst/>
                        </a:rPr>
                        <a:t>Total Income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a:spcBef>
                          <a:spcPts val="0"/>
                        </a:spcBef>
                        <a:spcAft>
                          <a:spcPts val="0"/>
                        </a:spcAft>
                      </a:pPr>
                      <a:r>
                        <a:rPr lang="en-US" sz="1400" b="0" dirty="0">
                          <a:solidFill>
                            <a:schemeClr val="tx1"/>
                          </a:solidFill>
                          <a:effectLst/>
                        </a:rPr>
                        <a:t>$133,656</a:t>
                      </a:r>
                      <a:endParaRPr lang="en-US" sz="1200" b="0" dirty="0">
                        <a:solidFill>
                          <a:schemeClr val="tx1"/>
                        </a:solidFill>
                        <a:effectLst/>
                      </a:endParaRPr>
                    </a:p>
                    <a:p>
                      <a:pPr marL="0" marR="0">
                        <a:spcBef>
                          <a:spcPts val="0"/>
                        </a:spcBef>
                        <a:spcAft>
                          <a:spcPts val="0"/>
                        </a:spcAft>
                      </a:pPr>
                      <a:r>
                        <a:rPr lang="en-US" sz="1400" b="0" dirty="0">
                          <a:solidFill>
                            <a:schemeClr val="tx1"/>
                          </a:solidFill>
                          <a:effectLst/>
                        </a:rPr>
                        <a:t>$ 69, 487</a:t>
                      </a:r>
                      <a:endParaRPr lang="en-US" sz="1200" b="0" dirty="0">
                        <a:solidFill>
                          <a:schemeClr val="tx1"/>
                        </a:solidFill>
                        <a:effectLst/>
                      </a:endParaRPr>
                    </a:p>
                    <a:p>
                      <a:pPr marL="0" marR="0">
                        <a:spcBef>
                          <a:spcPts val="0"/>
                        </a:spcBef>
                        <a:spcAft>
                          <a:spcPts val="0"/>
                        </a:spcAft>
                      </a:pPr>
                      <a:r>
                        <a:rPr lang="en-US" sz="1400" b="0" dirty="0">
                          <a:solidFill>
                            <a:schemeClr val="tx1"/>
                          </a:solidFill>
                          <a:effectLst/>
                        </a:rPr>
                        <a:t>$ 77,618</a:t>
                      </a:r>
                      <a:endParaRPr lang="en-US" sz="1200" b="0" dirty="0">
                        <a:solidFill>
                          <a:schemeClr val="tx1"/>
                        </a:solidFill>
                        <a:effectLst/>
                      </a:endParaRPr>
                    </a:p>
                    <a:p>
                      <a:pPr marL="0" marR="0">
                        <a:spcBef>
                          <a:spcPts val="0"/>
                        </a:spcBef>
                        <a:spcAft>
                          <a:spcPts val="0"/>
                        </a:spcAft>
                      </a:pPr>
                      <a:r>
                        <a:rPr lang="en-US" sz="1400" dirty="0">
                          <a:solidFill>
                            <a:schemeClr val="tx1"/>
                          </a:solidFill>
                          <a:effectLst/>
                        </a:rPr>
                        <a:t>$280,761</a:t>
                      </a:r>
                      <a:endParaRPr lang="en-US" sz="1200" dirty="0">
                        <a:solidFill>
                          <a:schemeClr val="tx1"/>
                        </a:solidFill>
                        <a:effectLst/>
                      </a:endParaRPr>
                    </a:p>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1373592225"/>
                  </a:ext>
                </a:extLst>
              </a:tr>
              <a:tr h="843440">
                <a:tc>
                  <a:txBody>
                    <a:bodyPr/>
                    <a:lstStyle/>
                    <a:p>
                      <a:pPr marL="0" marR="0">
                        <a:spcBef>
                          <a:spcPts val="0"/>
                        </a:spcBef>
                        <a:spcAft>
                          <a:spcPts val="0"/>
                        </a:spcAft>
                      </a:pPr>
                      <a:r>
                        <a:rPr lang="en-US" sz="1400" b="0" dirty="0">
                          <a:solidFill>
                            <a:schemeClr val="tx1"/>
                          </a:solidFill>
                          <a:effectLst/>
                        </a:rPr>
                        <a:t>Program</a:t>
                      </a:r>
                      <a:endParaRPr lang="en-US" sz="1200" b="0" dirty="0">
                        <a:solidFill>
                          <a:schemeClr val="tx1"/>
                        </a:solidFill>
                        <a:effectLst/>
                      </a:endParaRPr>
                    </a:p>
                    <a:p>
                      <a:pPr marL="0" marR="0">
                        <a:spcBef>
                          <a:spcPts val="0"/>
                        </a:spcBef>
                        <a:spcAft>
                          <a:spcPts val="0"/>
                        </a:spcAft>
                      </a:pPr>
                      <a:r>
                        <a:rPr lang="en-US" sz="1400" b="0" dirty="0">
                          <a:solidFill>
                            <a:schemeClr val="tx1"/>
                          </a:solidFill>
                          <a:effectLst/>
                        </a:rPr>
                        <a:t>Admin. &amp; General   </a:t>
                      </a:r>
                      <a:endParaRPr lang="en-US" sz="1200" b="0" dirty="0">
                        <a:solidFill>
                          <a:schemeClr val="tx1"/>
                        </a:solidFill>
                        <a:effectLst/>
                      </a:endParaRPr>
                    </a:p>
                    <a:p>
                      <a:pPr marL="0" marR="0">
                        <a:spcBef>
                          <a:spcPts val="0"/>
                        </a:spcBef>
                        <a:spcAft>
                          <a:spcPts val="0"/>
                        </a:spcAft>
                      </a:pPr>
                      <a:r>
                        <a:rPr lang="en-US" sz="1400" dirty="0">
                          <a:solidFill>
                            <a:schemeClr val="tx1"/>
                          </a:solidFill>
                          <a:effectLst/>
                        </a:rPr>
                        <a:t>Total Expenses                                                                                        </a:t>
                      </a:r>
                      <a:endParaRPr lang="en-US" sz="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a:spcBef>
                          <a:spcPts val="0"/>
                        </a:spcBef>
                        <a:spcAft>
                          <a:spcPts val="0"/>
                        </a:spcAft>
                      </a:pPr>
                      <a:r>
                        <a:rPr lang="en-US" sz="1400" dirty="0">
                          <a:effectLst/>
                        </a:rPr>
                        <a:t>$220,217</a:t>
                      </a:r>
                      <a:endParaRPr lang="en-US" sz="1200" dirty="0">
                        <a:effectLst/>
                      </a:endParaRPr>
                    </a:p>
                    <a:p>
                      <a:pPr marL="0" marR="0">
                        <a:spcBef>
                          <a:spcPts val="0"/>
                        </a:spcBef>
                        <a:spcAft>
                          <a:spcPts val="0"/>
                        </a:spcAft>
                      </a:pPr>
                      <a:r>
                        <a:rPr lang="en-US" sz="1400" dirty="0">
                          <a:effectLst/>
                        </a:rPr>
                        <a:t>$ 82,363</a:t>
                      </a:r>
                      <a:endParaRPr lang="en-US" sz="1200" dirty="0">
                        <a:effectLst/>
                      </a:endParaRPr>
                    </a:p>
                    <a:p>
                      <a:pPr marL="0" marR="0">
                        <a:spcBef>
                          <a:spcPts val="0"/>
                        </a:spcBef>
                        <a:spcAft>
                          <a:spcPts val="0"/>
                        </a:spcAft>
                      </a:pPr>
                      <a:r>
                        <a:rPr lang="en-US" sz="1400" b="1" dirty="0">
                          <a:effectLst/>
                        </a:rPr>
                        <a:t>$302,580</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extLst>
                  <a:ext uri="{0D108BD9-81ED-4DB2-BD59-A6C34878D82A}">
                    <a16:rowId xmlns:a16="http://schemas.microsoft.com/office/drawing/2014/main" val="737833062"/>
                  </a:ext>
                </a:extLst>
              </a:tr>
            </a:tbl>
          </a:graphicData>
        </a:graphic>
      </p:graphicFrame>
      <p:pic>
        <p:nvPicPr>
          <p:cNvPr id="3" name="Picture 2">
            <a:extLst>
              <a:ext uri="{FF2B5EF4-FFF2-40B4-BE49-F238E27FC236}">
                <a16:creationId xmlns:a16="http://schemas.microsoft.com/office/drawing/2014/main" id="{72323606-C928-7148-8CFF-C77234582016}"/>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7542" t="23165" r="12628" b="24843"/>
          <a:stretch/>
        </p:blipFill>
        <p:spPr>
          <a:xfrm>
            <a:off x="4491173" y="390676"/>
            <a:ext cx="5394729" cy="5433566"/>
          </a:xfrm>
          <a:prstGeom prst="rect">
            <a:avLst/>
          </a:prstGeom>
        </p:spPr>
      </p:pic>
      <p:pic>
        <p:nvPicPr>
          <p:cNvPr id="8" name="Picture 7" descr="A green and blue pie chart&#10;&#10;Description automatically generated">
            <a:extLst>
              <a:ext uri="{FF2B5EF4-FFF2-40B4-BE49-F238E27FC236}">
                <a16:creationId xmlns:a16="http://schemas.microsoft.com/office/drawing/2014/main" id="{68CC1A41-BAC1-6DA5-4A40-D25C358F9240}"/>
              </a:ext>
            </a:extLst>
          </p:cNvPr>
          <p:cNvPicPr>
            <a:picLocks noChangeAspect="1"/>
          </p:cNvPicPr>
          <p:nvPr/>
        </p:nvPicPr>
        <p:blipFill rotWithShape="1">
          <a:blip r:embed="rId4">
            <a:alphaModFix amt="74000"/>
          </a:blip>
          <a:srcRect l="23768" t="4619" r="23623" b="15632"/>
          <a:stretch/>
        </p:blipFill>
        <p:spPr>
          <a:xfrm>
            <a:off x="5163675" y="954682"/>
            <a:ext cx="4193825" cy="4305555"/>
          </a:xfrm>
          <a:prstGeom prst="ellipse">
            <a:avLst/>
          </a:prstGeom>
          <a:ln>
            <a:noFill/>
          </a:ln>
          <a:effectLst>
            <a:softEdge rad="112500"/>
          </a:effectLst>
        </p:spPr>
      </p:pic>
      <p:pic>
        <p:nvPicPr>
          <p:cNvPr id="9" name="Picture 8" descr="A green and blue pie chart&#10;&#10;Description automatically generated">
            <a:extLst>
              <a:ext uri="{FF2B5EF4-FFF2-40B4-BE49-F238E27FC236}">
                <a16:creationId xmlns:a16="http://schemas.microsoft.com/office/drawing/2014/main" id="{F7BCCFD2-67B5-C753-BE2C-CFB003B6A0FE}"/>
              </a:ext>
            </a:extLst>
          </p:cNvPr>
          <p:cNvPicPr>
            <a:picLocks noChangeAspect="1"/>
          </p:cNvPicPr>
          <p:nvPr/>
        </p:nvPicPr>
        <p:blipFill rotWithShape="1">
          <a:blip r:embed="rId4"/>
          <a:srcRect l="26373" t="87477" r="28031" b="364"/>
          <a:stretch/>
        </p:blipFill>
        <p:spPr>
          <a:xfrm>
            <a:off x="4667029" y="5824242"/>
            <a:ext cx="4890700" cy="870297"/>
          </a:xfrm>
          <a:prstGeom prst="rect">
            <a:avLst/>
          </a:prstGeom>
        </p:spPr>
      </p:pic>
    </p:spTree>
    <p:extLst>
      <p:ext uri="{BB962C8B-B14F-4D97-AF65-F5344CB8AC3E}">
        <p14:creationId xmlns:p14="http://schemas.microsoft.com/office/powerpoint/2010/main" val="2903199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0F3F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E18D20-978D-9744-91D3-DD348EE0B49B}"/>
              </a:ext>
            </a:extLst>
          </p:cNvPr>
          <p:cNvPicPr>
            <a:picLocks noChangeAspect="1"/>
          </p:cNvPicPr>
          <p:nvPr/>
        </p:nvPicPr>
        <p:blipFill rotWithShape="1">
          <a:blip r:embed="rId2">
            <a:extLst>
              <a:ext uri="{28A0092B-C50C-407E-A947-70E740481C1C}">
                <a14:useLocalDpi xmlns:a14="http://schemas.microsoft.com/office/drawing/2010/main" val="0"/>
              </a:ext>
            </a:extLst>
          </a:blip>
          <a:srcRect b="8267"/>
          <a:stretch/>
        </p:blipFill>
        <p:spPr>
          <a:xfrm>
            <a:off x="739937" y="0"/>
            <a:ext cx="10665506" cy="6878856"/>
          </a:xfrm>
          <a:prstGeom prst="rect">
            <a:avLst/>
          </a:prstGeom>
          <a:ln w="38100">
            <a:noFill/>
          </a:ln>
        </p:spPr>
      </p:pic>
      <p:sp>
        <p:nvSpPr>
          <p:cNvPr id="2" name="TextBox 1">
            <a:extLst>
              <a:ext uri="{FF2B5EF4-FFF2-40B4-BE49-F238E27FC236}">
                <a16:creationId xmlns:a16="http://schemas.microsoft.com/office/drawing/2014/main" id="{EFBE6640-9B1C-3F44-A3F9-E6AC2EC49764}"/>
              </a:ext>
            </a:extLst>
          </p:cNvPr>
          <p:cNvSpPr txBox="1"/>
          <p:nvPr/>
        </p:nvSpPr>
        <p:spPr>
          <a:xfrm>
            <a:off x="1376980" y="208998"/>
            <a:ext cx="9230060" cy="1477328"/>
          </a:xfrm>
          <a:prstGeom prst="rect">
            <a:avLst/>
          </a:prstGeom>
          <a:solidFill>
            <a:schemeClr val="bg1"/>
          </a:solidFill>
        </p:spPr>
        <p:txBody>
          <a:bodyPr wrap="square" rtlCol="0">
            <a:spAutoFit/>
          </a:bodyPr>
          <a:lstStyle/>
          <a:p>
            <a:pPr algn="ctr"/>
            <a:r>
              <a:rPr lang="en-US" sz="7200" dirty="0">
                <a:solidFill>
                  <a:srgbClr val="663300"/>
                </a:solidFill>
                <a:latin typeface="Gill Sans Ultra Bold" panose="020B0A02020104020203" pitchFamily="34" charset="77"/>
              </a:rPr>
              <a:t>THANK  YOU</a:t>
            </a:r>
          </a:p>
          <a:p>
            <a:pPr algn="ctr"/>
            <a:r>
              <a:rPr lang="en-US" dirty="0">
                <a:solidFill>
                  <a:srgbClr val="663300"/>
                </a:solidFill>
                <a:latin typeface="Gill Sans Ultra Bold" panose="020B0A02020104020203" pitchFamily="34" charset="77"/>
              </a:rPr>
              <a:t>We wouldn’t be able to do it without your community support!</a:t>
            </a:r>
          </a:p>
        </p:txBody>
      </p:sp>
      <p:sp>
        <p:nvSpPr>
          <p:cNvPr id="7" name="TextBox 6">
            <a:extLst>
              <a:ext uri="{FF2B5EF4-FFF2-40B4-BE49-F238E27FC236}">
                <a16:creationId xmlns:a16="http://schemas.microsoft.com/office/drawing/2014/main" id="{8D586187-40E0-C64D-B1B1-A3A3291B5D1F}"/>
              </a:ext>
            </a:extLst>
          </p:cNvPr>
          <p:cNvSpPr txBox="1"/>
          <p:nvPr/>
        </p:nvSpPr>
        <p:spPr>
          <a:xfrm>
            <a:off x="626454" y="2228920"/>
            <a:ext cx="5606152" cy="3962400"/>
          </a:xfrm>
          <a:prstGeom prst="rect">
            <a:avLst/>
          </a:prstGeom>
          <a:noFill/>
          <a:ln w="38100">
            <a:noFill/>
          </a:ln>
        </p:spPr>
        <p:txBody>
          <a:bodyPr wrap="square" rtlCol="0">
            <a:spAutoFit/>
          </a:bodyPr>
          <a:lstStyle/>
          <a:p>
            <a:endParaRPr lang="en-US" dirty="0"/>
          </a:p>
        </p:txBody>
      </p:sp>
    </p:spTree>
    <p:extLst>
      <p:ext uri="{BB962C8B-B14F-4D97-AF65-F5344CB8AC3E}">
        <p14:creationId xmlns:p14="http://schemas.microsoft.com/office/powerpoint/2010/main" val="1017744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60000">
              <a:srgbClr val="AFCEE1">
                <a:alpha val="88000"/>
              </a:srgbClr>
            </a:gs>
            <a:gs pos="83000">
              <a:schemeClr val="accent1">
                <a:lumMod val="45000"/>
                <a:lumOff val="55000"/>
              </a:schemeClr>
            </a:gs>
            <a:gs pos="31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68ACE8-8C20-43AD-B849-AA8144F7C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0634" y="331459"/>
            <a:ext cx="5726563" cy="3671455"/>
          </a:xfrm>
          <a:prstGeom prst="rect">
            <a:avLst/>
          </a:prstGeom>
        </p:spPr>
      </p:pic>
      <p:pic>
        <p:nvPicPr>
          <p:cNvPr id="7" name="Picture 6">
            <a:extLst>
              <a:ext uri="{FF2B5EF4-FFF2-40B4-BE49-F238E27FC236}">
                <a16:creationId xmlns:a16="http://schemas.microsoft.com/office/drawing/2014/main" id="{9396F5A3-B3B3-4333-92BC-DFD4D9862B31}"/>
              </a:ext>
            </a:extLst>
          </p:cNvPr>
          <p:cNvPicPr>
            <a:picLocks noChangeAspect="1"/>
          </p:cNvPicPr>
          <p:nvPr/>
        </p:nvPicPr>
        <p:blipFill rotWithShape="1">
          <a:blip r:embed="rId3">
            <a:extLst>
              <a:ext uri="{28A0092B-C50C-407E-A947-70E740481C1C}">
                <a14:useLocalDpi xmlns:a14="http://schemas.microsoft.com/office/drawing/2010/main" val="0"/>
              </a:ext>
            </a:extLst>
          </a:blip>
          <a:srcRect b="13766"/>
          <a:stretch/>
        </p:blipFill>
        <p:spPr>
          <a:xfrm>
            <a:off x="307318" y="2898659"/>
            <a:ext cx="5599328" cy="3621394"/>
          </a:xfrm>
          <a:prstGeom prst="rect">
            <a:avLst/>
          </a:prstGeom>
        </p:spPr>
      </p:pic>
      <p:sp>
        <p:nvSpPr>
          <p:cNvPr id="9" name="TextBox 8">
            <a:extLst>
              <a:ext uri="{FF2B5EF4-FFF2-40B4-BE49-F238E27FC236}">
                <a16:creationId xmlns:a16="http://schemas.microsoft.com/office/drawing/2014/main" id="{598F3609-81AE-444A-96D0-06C79A106F4D}"/>
              </a:ext>
            </a:extLst>
          </p:cNvPr>
          <p:cNvSpPr txBox="1"/>
          <p:nvPr/>
        </p:nvSpPr>
        <p:spPr>
          <a:xfrm>
            <a:off x="602428" y="493504"/>
            <a:ext cx="5082500" cy="2769989"/>
          </a:xfrm>
          <a:prstGeom prst="rect">
            <a:avLst/>
          </a:prstGeom>
          <a:noFill/>
        </p:spPr>
        <p:txBody>
          <a:bodyPr wrap="square" rtlCol="0">
            <a:spAutoFit/>
          </a:bodyPr>
          <a:lstStyle/>
          <a:p>
            <a:r>
              <a:rPr lang="en-US" sz="2400" b="1" dirty="0"/>
              <a:t>Camp Galilee on Nevada’s Tahoe shore </a:t>
            </a:r>
            <a:r>
              <a:rPr lang="en-US" dirty="0"/>
              <a:t>is home base for 2, 3, and 4-day overnight science camps for school classes ably led by Executive Director Emily Baldwin.   </a:t>
            </a:r>
          </a:p>
          <a:p>
            <a:endParaRPr lang="en-US" dirty="0"/>
          </a:p>
          <a:p>
            <a:r>
              <a:rPr lang="en-US" dirty="0"/>
              <a:t>Our naturalist educators teach students in small trail groups here in spring, fall, and winter.</a:t>
            </a:r>
          </a:p>
          <a:p>
            <a:endParaRPr lang="en-US" dirty="0"/>
          </a:p>
          <a:p>
            <a:r>
              <a:rPr lang="en-US" dirty="0"/>
              <a:t> </a:t>
            </a:r>
          </a:p>
        </p:txBody>
      </p:sp>
      <p:sp>
        <p:nvSpPr>
          <p:cNvPr id="10" name="TextBox 9">
            <a:extLst>
              <a:ext uri="{FF2B5EF4-FFF2-40B4-BE49-F238E27FC236}">
                <a16:creationId xmlns:a16="http://schemas.microsoft.com/office/drawing/2014/main" id="{4DE88B0E-32A8-4C0A-9C3E-B4A467AAA0CD}"/>
              </a:ext>
            </a:extLst>
          </p:cNvPr>
          <p:cNvSpPr txBox="1"/>
          <p:nvPr/>
        </p:nvSpPr>
        <p:spPr>
          <a:xfrm>
            <a:off x="6561704" y="4211729"/>
            <a:ext cx="4924425" cy="2308324"/>
          </a:xfrm>
          <a:prstGeom prst="rect">
            <a:avLst/>
          </a:prstGeom>
          <a:noFill/>
        </p:spPr>
        <p:txBody>
          <a:bodyPr wrap="square" rtlCol="0">
            <a:spAutoFit/>
          </a:bodyPr>
          <a:lstStyle/>
          <a:p>
            <a:r>
              <a:rPr lang="en-US" dirty="0"/>
              <a:t>Many students had never been to Lake Tahoe, and most had never stayed in a cabin, hiked in the forest, or helped  with an environmental stewardship project before. </a:t>
            </a:r>
          </a:p>
          <a:p>
            <a:endParaRPr lang="en-US" dirty="0"/>
          </a:p>
          <a:p>
            <a:r>
              <a:rPr lang="en-US" dirty="0"/>
              <a:t>Thanks to community support, we are able to share many “firsts” with traditionally under-served children.</a:t>
            </a:r>
          </a:p>
        </p:txBody>
      </p:sp>
    </p:spTree>
    <p:extLst>
      <p:ext uri="{BB962C8B-B14F-4D97-AF65-F5344CB8AC3E}">
        <p14:creationId xmlns:p14="http://schemas.microsoft.com/office/powerpoint/2010/main" val="479407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9B91A2-601F-4EAF-AE98-D7041B172AA2}"/>
              </a:ext>
            </a:extLst>
          </p:cNvPr>
          <p:cNvSpPr txBox="1"/>
          <p:nvPr/>
        </p:nvSpPr>
        <p:spPr>
          <a:xfrm>
            <a:off x="676276" y="428178"/>
            <a:ext cx="4619624" cy="6001643"/>
          </a:xfrm>
          <a:prstGeom prst="rect">
            <a:avLst/>
          </a:prstGeom>
          <a:noFill/>
        </p:spPr>
        <p:txBody>
          <a:bodyPr wrap="square" rtlCol="0">
            <a:spAutoFit/>
          </a:bodyPr>
          <a:lstStyle/>
          <a:p>
            <a:r>
              <a:rPr lang="en-US" sz="1600" dirty="0"/>
              <a:t>25 years ago we were founded to provide these multi-day overnight science camps in the spring and fall with no idea we’d soon add winter ecology and snowshoeing thanks to Jeni and Brian Root’s donation of snowshoes and snow gear from another program and inspiration from </a:t>
            </a:r>
            <a:r>
              <a:rPr lang="en-US" sz="1600" dirty="0" err="1"/>
              <a:t>Snowlands</a:t>
            </a:r>
            <a:r>
              <a:rPr lang="en-US" sz="1600" dirty="0"/>
              <a:t> and the Winter Wildlands Alliance SnowSchool.</a:t>
            </a:r>
          </a:p>
          <a:p>
            <a:endParaRPr lang="en-US" sz="1600" dirty="0"/>
          </a:p>
          <a:p>
            <a:r>
              <a:rPr lang="en-US" sz="1600" dirty="0"/>
              <a:t>Nor did we foresee offering day field trips for schools, school break day camps, or family hikes, all now key program components.</a:t>
            </a:r>
          </a:p>
          <a:p>
            <a:endParaRPr lang="en-US" sz="1600" dirty="0"/>
          </a:p>
          <a:p>
            <a:r>
              <a:rPr lang="en-US" sz="1600" dirty="0"/>
              <a:t>Our community outreach now also includes annual professional development workshops for teachers, a leadership role in Snapshot Day’s annual citizen science monitoring of the Truckee River, and participation in events such as Earth Day and Back-to-School Night.</a:t>
            </a:r>
          </a:p>
          <a:p>
            <a:endParaRPr lang="en-US" sz="1600" dirty="0"/>
          </a:p>
          <a:p>
            <a:r>
              <a:rPr lang="en-US" sz="1600" dirty="0"/>
              <a:t>One thing that has not changed is our commitment to keeping school programs well below actual cost to include children  otherwise missing the life-changing impact of hands-on discovery in the outdoor classroom.</a:t>
            </a:r>
          </a:p>
        </p:txBody>
      </p:sp>
      <p:pic>
        <p:nvPicPr>
          <p:cNvPr id="6" name="Picture 5">
            <a:extLst>
              <a:ext uri="{FF2B5EF4-FFF2-40B4-BE49-F238E27FC236}">
                <a16:creationId xmlns:a16="http://schemas.microsoft.com/office/drawing/2014/main" id="{DD8B008B-C4D6-446D-9D9B-0F3FFEEAE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1233" y="0"/>
            <a:ext cx="3450767" cy="3213448"/>
          </a:xfrm>
          <a:prstGeom prst="rect">
            <a:avLst/>
          </a:prstGeom>
        </p:spPr>
      </p:pic>
      <p:pic>
        <p:nvPicPr>
          <p:cNvPr id="10" name="Picture 9">
            <a:extLst>
              <a:ext uri="{FF2B5EF4-FFF2-40B4-BE49-F238E27FC236}">
                <a16:creationId xmlns:a16="http://schemas.microsoft.com/office/drawing/2014/main" id="{A2D45E25-B559-4769-9B48-C6FFDFC92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5048" y="3781425"/>
            <a:ext cx="3506952" cy="3076575"/>
          </a:xfrm>
          <a:prstGeom prst="rect">
            <a:avLst/>
          </a:prstGeom>
        </p:spPr>
      </p:pic>
      <p:pic>
        <p:nvPicPr>
          <p:cNvPr id="12" name="Picture 11">
            <a:extLst>
              <a:ext uri="{FF2B5EF4-FFF2-40B4-BE49-F238E27FC236}">
                <a16:creationId xmlns:a16="http://schemas.microsoft.com/office/drawing/2014/main" id="{AF457A8D-BDBC-4936-8908-BA761072EA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2215" y="2547291"/>
            <a:ext cx="3590925" cy="2324014"/>
          </a:xfrm>
          <a:prstGeom prst="rect">
            <a:avLst/>
          </a:prstGeom>
        </p:spPr>
      </p:pic>
      <p:pic>
        <p:nvPicPr>
          <p:cNvPr id="14" name="Picture 13">
            <a:extLst>
              <a:ext uri="{FF2B5EF4-FFF2-40B4-BE49-F238E27FC236}">
                <a16:creationId xmlns:a16="http://schemas.microsoft.com/office/drawing/2014/main" id="{2B90DCAF-72E1-43E9-BFF6-B4DF9086AC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0798" y="579885"/>
            <a:ext cx="2661853" cy="1702707"/>
          </a:xfrm>
          <a:prstGeom prst="rect">
            <a:avLst/>
          </a:prstGeom>
        </p:spPr>
      </p:pic>
      <p:pic>
        <p:nvPicPr>
          <p:cNvPr id="16" name="Picture 15">
            <a:extLst>
              <a:ext uri="{FF2B5EF4-FFF2-40B4-BE49-F238E27FC236}">
                <a16:creationId xmlns:a16="http://schemas.microsoft.com/office/drawing/2014/main" id="{65ABCE8E-1A22-40F8-BFBF-8DDD831DB7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5448" y="5139283"/>
            <a:ext cx="1643285" cy="1290538"/>
          </a:xfrm>
          <a:prstGeom prst="rect">
            <a:avLst/>
          </a:prstGeom>
        </p:spPr>
      </p:pic>
    </p:spTree>
    <p:extLst>
      <p:ext uri="{BB962C8B-B14F-4D97-AF65-F5344CB8AC3E}">
        <p14:creationId xmlns:p14="http://schemas.microsoft.com/office/powerpoint/2010/main" val="616161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35DD6B-AD67-B841-A179-06C12ED2528B}"/>
              </a:ext>
            </a:extLst>
          </p:cNvPr>
          <p:cNvPicPr>
            <a:picLocks noChangeAspect="1"/>
          </p:cNvPicPr>
          <p:nvPr/>
        </p:nvPicPr>
        <p:blipFill rotWithShape="1">
          <a:blip r:embed="rId2">
            <a:extLst>
              <a:ext uri="{28A0092B-C50C-407E-A947-70E740481C1C}">
                <a14:useLocalDpi xmlns:a14="http://schemas.microsoft.com/office/drawing/2010/main" val="0"/>
              </a:ext>
            </a:extLst>
          </a:blip>
          <a:srcRect l="6652" r="14038"/>
          <a:stretch/>
        </p:blipFill>
        <p:spPr>
          <a:xfrm>
            <a:off x="234255" y="682531"/>
            <a:ext cx="5785667" cy="5577744"/>
          </a:xfrm>
          <a:prstGeom prst="rect">
            <a:avLst/>
          </a:prstGeom>
        </p:spPr>
      </p:pic>
      <p:sp>
        <p:nvSpPr>
          <p:cNvPr id="5" name="TextBox 4">
            <a:extLst>
              <a:ext uri="{FF2B5EF4-FFF2-40B4-BE49-F238E27FC236}">
                <a16:creationId xmlns:a16="http://schemas.microsoft.com/office/drawing/2014/main" id="{A85E71E3-69C3-1F41-8BEF-20C713B0F3BE}"/>
              </a:ext>
            </a:extLst>
          </p:cNvPr>
          <p:cNvSpPr txBox="1"/>
          <p:nvPr/>
        </p:nvSpPr>
        <p:spPr>
          <a:xfrm>
            <a:off x="6249755" y="877162"/>
            <a:ext cx="5585862" cy="5586145"/>
          </a:xfrm>
          <a:prstGeom prst="rect">
            <a:avLst/>
          </a:prstGeom>
          <a:noFill/>
        </p:spPr>
        <p:txBody>
          <a:bodyPr wrap="square" rtlCol="0">
            <a:spAutoFit/>
          </a:bodyPr>
          <a:lstStyle/>
          <a:p>
            <a:r>
              <a:rPr lang="en-US" b="1" dirty="0"/>
              <a:t>Thanks to community support, we reach 1,200 students </a:t>
            </a:r>
            <a:r>
              <a:rPr lang="en-US" sz="1700" dirty="0"/>
              <a:t>annually in a combination of single-day and multi-day programs totaling about 3000 student program days.</a:t>
            </a:r>
          </a:p>
          <a:p>
            <a:r>
              <a:rPr lang="en-US" sz="1700" dirty="0"/>
              <a:t>Scholarships and fee reductions help include children with the least access to enriching outdoor activities, 62% of our public school students in 2023.</a:t>
            </a:r>
          </a:p>
          <a:p>
            <a:endParaRPr lang="en-US" sz="1700" dirty="0"/>
          </a:p>
          <a:p>
            <a:r>
              <a:rPr lang="en-US" sz="1700" dirty="0"/>
              <a:t>Our multi-day programs ranging from two-to four-day science camps on the shore of Lake Tahoe and five-day school break day camps at the River School Farm in Reno understandably have the most lasting impact on the children, and our day school field trips, usually at Galena Creek or Spooner Lake, provide a welcoming invitation and introduction to outdoor learning adventures. </a:t>
            </a:r>
          </a:p>
          <a:p>
            <a:endParaRPr lang="en-US" sz="1700" dirty="0"/>
          </a:p>
          <a:p>
            <a:r>
              <a:rPr lang="en-US" sz="1700" dirty="0"/>
              <a:t>We schedule 14 weeks of day and overnight science camps for school classes, 10 weeks of school break day camps, seasonal professional development sessions to best prepare our educational staff, 10 monthly family hikes, annual Truckee River Snapshot Day, and an annual Project WET professional development teacher workshop.</a:t>
            </a:r>
          </a:p>
        </p:txBody>
      </p:sp>
      <p:cxnSp>
        <p:nvCxnSpPr>
          <p:cNvPr id="7" name="Straight Connector 6">
            <a:extLst>
              <a:ext uri="{FF2B5EF4-FFF2-40B4-BE49-F238E27FC236}">
                <a16:creationId xmlns:a16="http://schemas.microsoft.com/office/drawing/2014/main" id="{F5A578DC-E9B0-7441-9355-E4A9B1E5D959}"/>
              </a:ext>
            </a:extLst>
          </p:cNvPr>
          <p:cNvCxnSpPr/>
          <p:nvPr/>
        </p:nvCxnSpPr>
        <p:spPr>
          <a:xfrm>
            <a:off x="6336841" y="706473"/>
            <a:ext cx="526894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9135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DAE658FC-74C3-6248-ADFE-7BF3DD8685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5090" y="506389"/>
            <a:ext cx="4157357" cy="5845221"/>
          </a:xfrm>
          <a:prstGeom prst="rect">
            <a:avLst/>
          </a:prstGeom>
        </p:spPr>
      </p:pic>
      <p:sp>
        <p:nvSpPr>
          <p:cNvPr id="10" name="Rectangle 9">
            <a:extLst>
              <a:ext uri="{FF2B5EF4-FFF2-40B4-BE49-F238E27FC236}">
                <a16:creationId xmlns:a16="http://schemas.microsoft.com/office/drawing/2014/main" id="{C79CB019-BA1B-7B46-BB44-70C61E775EA2}"/>
              </a:ext>
            </a:extLst>
          </p:cNvPr>
          <p:cNvSpPr/>
          <p:nvPr/>
        </p:nvSpPr>
        <p:spPr>
          <a:xfrm>
            <a:off x="429491" y="2676738"/>
            <a:ext cx="6705600" cy="554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415DE93-ADBD-7F4E-9ED8-70C7D782E413}"/>
              </a:ext>
            </a:extLst>
          </p:cNvPr>
          <p:cNvSpPr/>
          <p:nvPr/>
        </p:nvSpPr>
        <p:spPr>
          <a:xfrm>
            <a:off x="429491" y="2676738"/>
            <a:ext cx="6705600" cy="554182"/>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A90AC4B-F49F-9747-987B-024DD063305E}"/>
              </a:ext>
            </a:extLst>
          </p:cNvPr>
          <p:cNvSpPr txBox="1"/>
          <p:nvPr/>
        </p:nvSpPr>
        <p:spPr>
          <a:xfrm>
            <a:off x="541926" y="506389"/>
            <a:ext cx="6268770" cy="5870173"/>
          </a:xfrm>
          <a:prstGeom prst="rect">
            <a:avLst/>
          </a:prstGeom>
        </p:spPr>
        <p:txBody>
          <a:bodyPr vert="horz" lIns="91440" tIns="45720" rIns="91440" bIns="45720" rtlCol="0">
            <a:normAutofit/>
          </a:bodyPr>
          <a:lstStyle/>
          <a:p>
            <a:pPr algn="ctr" defTabSz="914400">
              <a:spcAft>
                <a:spcPts val="600"/>
              </a:spcAft>
            </a:pPr>
            <a:r>
              <a:rPr lang="en-US" sz="2200" b="1" dirty="0"/>
              <a:t>    Pre-Assessment and Post-Assessment Results</a:t>
            </a:r>
          </a:p>
          <a:p>
            <a:pPr algn="ctr" defTabSz="914400">
              <a:spcAft>
                <a:spcPts val="600"/>
              </a:spcAft>
            </a:pPr>
            <a:endParaRPr lang="en-US" sz="1100" b="1" dirty="0"/>
          </a:p>
          <a:p>
            <a:pPr defTabSz="914400">
              <a:spcAft>
                <a:spcPts val="600"/>
              </a:spcAft>
            </a:pPr>
            <a:r>
              <a:rPr lang="en-US" sz="1600" dirty="0"/>
              <a:t>Students completed pre-and post-assessments to measure knowledge gain and attitude and collect quotes on students’ impressions of their experience. </a:t>
            </a:r>
          </a:p>
          <a:p>
            <a:pPr algn="ctr" defTabSz="914400">
              <a:spcAft>
                <a:spcPts val="600"/>
              </a:spcAft>
            </a:pPr>
            <a:endParaRPr lang="en-US" sz="1200" dirty="0"/>
          </a:p>
          <a:p>
            <a:pPr marL="285750" indent="-285750" defTabSz="914400">
              <a:spcAft>
                <a:spcPts val="600"/>
              </a:spcAft>
              <a:buFont typeface="Arial Unicode MS" panose="020B0604020202020204" pitchFamily="34" charset="-128"/>
              <a:buChar char="✽"/>
            </a:pPr>
            <a:r>
              <a:rPr lang="en-US" sz="1600" dirty="0"/>
              <a:t>July day camp assessments documented knowledge gain for 86% of campers. 93% could identify their watershed, 88% identified three phases of the water cycle, 98% identified Leave No Trace principles, and 83% suggested ways to protect environment.</a:t>
            </a:r>
          </a:p>
          <a:p>
            <a:pPr marL="285750" indent="-285750" defTabSz="914400">
              <a:spcAft>
                <a:spcPts val="600"/>
              </a:spcAft>
              <a:buFont typeface="Arial Unicode MS" panose="020B0604020202020204" pitchFamily="34" charset="-128"/>
              <a:buChar char="✽"/>
            </a:pPr>
            <a:r>
              <a:rPr lang="en-US" sz="1600" dirty="0"/>
              <a:t>82% of students in our 3-day overnight Tahoe science camp in September said they believed what they do is important and makes a difference after engaging in an environmental service project helping clear a drainage area to reduce sediment draining directly from Highway 50 into Lake Tahoe. </a:t>
            </a:r>
          </a:p>
          <a:p>
            <a:pPr marL="285750" indent="-285750" defTabSz="914400">
              <a:spcAft>
                <a:spcPts val="600"/>
              </a:spcAft>
              <a:buFont typeface="Arial Unicode MS" panose="020B0604020202020204" pitchFamily="34" charset="-128"/>
              <a:buChar char="✽"/>
            </a:pPr>
            <a:r>
              <a:rPr lang="en-US" sz="1600" dirty="0"/>
              <a:t>That was a first environmental service project for 57% of them, and 77% then committed to ways they can help protect their watershed. 80% showed an understanding of nonpoint source pollution. </a:t>
            </a:r>
          </a:p>
          <a:p>
            <a:pPr marL="285750" indent="-285750" defTabSz="914400">
              <a:spcAft>
                <a:spcPts val="600"/>
              </a:spcAft>
              <a:buFont typeface="Arial Unicode MS" panose="020B0604020202020204" pitchFamily="34" charset="-128"/>
              <a:buChar char="✽"/>
            </a:pPr>
            <a:r>
              <a:rPr lang="en-US" sz="1600" dirty="0"/>
              <a:t>67% said they made new friends, 65% gained self-esteem, 57% increased their interest in science, and 69% said they increased their leadership skills.</a:t>
            </a:r>
          </a:p>
          <a:p>
            <a:pPr indent="-228600" defTabSz="914400">
              <a:lnSpc>
                <a:spcPct val="90000"/>
              </a:lnSpc>
              <a:spcAft>
                <a:spcPts val="600"/>
              </a:spcAft>
              <a:buFont typeface="Arial" panose="020B0604020202020204" pitchFamily="34" charset="0"/>
              <a:buChar char="•"/>
            </a:pPr>
            <a:endParaRPr lang="en-US" sz="1200" dirty="0"/>
          </a:p>
        </p:txBody>
      </p:sp>
    </p:spTree>
    <p:extLst>
      <p:ext uri="{BB962C8B-B14F-4D97-AF65-F5344CB8AC3E}">
        <p14:creationId xmlns:p14="http://schemas.microsoft.com/office/powerpoint/2010/main" val="3330540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EB6545-A407-AABC-DCE0-46ECAC938F72}"/>
              </a:ext>
            </a:extLst>
          </p:cNvPr>
          <p:cNvSpPr/>
          <p:nvPr/>
        </p:nvSpPr>
        <p:spPr>
          <a:xfrm>
            <a:off x="5139071" y="84258"/>
            <a:ext cx="6843622" cy="6699848"/>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spcBef>
                <a:spcPts val="1000"/>
              </a:spcBef>
            </a:pPr>
            <a:r>
              <a:rPr lang="en-US" sz="7200" b="1" dirty="0">
                <a:solidFill>
                  <a:schemeClr val="bg1"/>
                </a:solidFill>
                <a:ea typeface="Calibri"/>
                <a:cs typeface="Calibri"/>
              </a:rPr>
              <a:t>1189</a:t>
            </a:r>
            <a:r>
              <a:rPr lang="en-US" sz="7200" dirty="0">
                <a:solidFill>
                  <a:schemeClr val="bg1"/>
                </a:solidFill>
                <a:ea typeface="Calibri"/>
                <a:cs typeface="Calibri"/>
              </a:rPr>
              <a:t> </a:t>
            </a:r>
            <a:r>
              <a:rPr lang="en-US" sz="2000" dirty="0">
                <a:solidFill>
                  <a:schemeClr val="bg1"/>
                </a:solidFill>
                <a:ea typeface="Calibri"/>
                <a:cs typeface="Calibri"/>
              </a:rPr>
              <a:t>students served</a:t>
            </a:r>
          </a:p>
          <a:p>
            <a:pPr>
              <a:lnSpc>
                <a:spcPct val="90000"/>
              </a:lnSpc>
              <a:spcBef>
                <a:spcPts val="1000"/>
              </a:spcBef>
            </a:pPr>
            <a:r>
              <a:rPr lang="en-US" sz="7200" b="1" dirty="0">
                <a:solidFill>
                  <a:schemeClr val="bg1"/>
                </a:solidFill>
                <a:ea typeface="Calibri"/>
                <a:cs typeface="Calibri"/>
              </a:rPr>
              <a:t>108</a:t>
            </a:r>
            <a:r>
              <a:rPr lang="en-US" sz="7200" dirty="0">
                <a:solidFill>
                  <a:schemeClr val="bg1"/>
                </a:solidFill>
                <a:ea typeface="Calibri"/>
                <a:cs typeface="Calibri"/>
              </a:rPr>
              <a:t> </a:t>
            </a:r>
            <a:r>
              <a:rPr lang="en-US" sz="2000" dirty="0">
                <a:solidFill>
                  <a:schemeClr val="bg1"/>
                </a:solidFill>
                <a:ea typeface="Calibri"/>
                <a:cs typeface="Calibri"/>
              </a:rPr>
              <a:t>days of programs</a:t>
            </a:r>
          </a:p>
          <a:p>
            <a:pPr>
              <a:lnSpc>
                <a:spcPct val="90000"/>
              </a:lnSpc>
              <a:spcBef>
                <a:spcPts val="1000"/>
              </a:spcBef>
            </a:pPr>
            <a:r>
              <a:rPr lang="en-US" sz="7200" b="1" dirty="0">
                <a:solidFill>
                  <a:schemeClr val="bg1"/>
                </a:solidFill>
                <a:ea typeface="Calibri"/>
                <a:cs typeface="Calibri"/>
              </a:rPr>
              <a:t>2908</a:t>
            </a:r>
            <a:r>
              <a:rPr lang="en-US" sz="7200" dirty="0">
                <a:solidFill>
                  <a:schemeClr val="bg1"/>
                </a:solidFill>
                <a:ea typeface="Calibri"/>
                <a:cs typeface="Calibri"/>
              </a:rPr>
              <a:t> </a:t>
            </a:r>
            <a:r>
              <a:rPr lang="en-US" sz="2000" dirty="0">
                <a:solidFill>
                  <a:schemeClr val="bg1"/>
                </a:solidFill>
                <a:ea typeface="Calibri"/>
                <a:cs typeface="Calibri"/>
              </a:rPr>
              <a:t>student contact days</a:t>
            </a:r>
          </a:p>
          <a:p>
            <a:pPr>
              <a:lnSpc>
                <a:spcPct val="90000"/>
              </a:lnSpc>
              <a:spcBef>
                <a:spcPts val="1000"/>
              </a:spcBef>
            </a:pPr>
            <a:r>
              <a:rPr lang="en-US" sz="7200" b="1" dirty="0">
                <a:solidFill>
                  <a:schemeClr val="bg1"/>
                </a:solidFill>
                <a:ea typeface="Calibri"/>
                <a:cs typeface="Calibri"/>
              </a:rPr>
              <a:t>1328</a:t>
            </a:r>
            <a:r>
              <a:rPr lang="en-US" sz="7200" dirty="0">
                <a:solidFill>
                  <a:schemeClr val="bg1"/>
                </a:solidFill>
                <a:ea typeface="Calibri"/>
                <a:cs typeface="Calibri"/>
              </a:rPr>
              <a:t> </a:t>
            </a:r>
            <a:r>
              <a:rPr lang="en-US" sz="2000" dirty="0">
                <a:solidFill>
                  <a:schemeClr val="bg1"/>
                </a:solidFill>
                <a:ea typeface="Calibri"/>
                <a:cs typeface="Calibri"/>
              </a:rPr>
              <a:t>total served during all programs</a:t>
            </a:r>
          </a:p>
          <a:p>
            <a:pPr>
              <a:lnSpc>
                <a:spcPct val="90000"/>
              </a:lnSpc>
              <a:spcBef>
                <a:spcPts val="1000"/>
              </a:spcBef>
            </a:pPr>
            <a:r>
              <a:rPr lang="en-US" sz="7200" b="1" dirty="0">
                <a:solidFill>
                  <a:schemeClr val="bg1"/>
                </a:solidFill>
                <a:ea typeface="Calibri"/>
                <a:cs typeface="Calibri"/>
              </a:rPr>
              <a:t>560</a:t>
            </a:r>
            <a:r>
              <a:rPr lang="en-US" sz="7200" dirty="0">
                <a:solidFill>
                  <a:schemeClr val="bg1"/>
                </a:solidFill>
                <a:ea typeface="Calibri"/>
                <a:cs typeface="Calibri"/>
              </a:rPr>
              <a:t> </a:t>
            </a:r>
            <a:r>
              <a:rPr lang="en-US" sz="2000" dirty="0">
                <a:solidFill>
                  <a:schemeClr val="bg1"/>
                </a:solidFill>
                <a:ea typeface="Calibri"/>
                <a:cs typeface="Calibri"/>
              </a:rPr>
              <a:t>students served during single-day programs</a:t>
            </a:r>
          </a:p>
          <a:p>
            <a:pPr>
              <a:lnSpc>
                <a:spcPct val="90000"/>
              </a:lnSpc>
              <a:spcBef>
                <a:spcPts val="1000"/>
              </a:spcBef>
            </a:pPr>
            <a:r>
              <a:rPr lang="en-US" sz="7200" b="1" dirty="0">
                <a:solidFill>
                  <a:schemeClr val="bg1"/>
                </a:solidFill>
                <a:ea typeface="Calibri"/>
                <a:cs typeface="Calibri"/>
              </a:rPr>
              <a:t>629</a:t>
            </a:r>
            <a:r>
              <a:rPr lang="en-US" sz="7200" dirty="0">
                <a:solidFill>
                  <a:schemeClr val="bg1"/>
                </a:solidFill>
                <a:ea typeface="Calibri"/>
                <a:cs typeface="Calibri"/>
              </a:rPr>
              <a:t> </a:t>
            </a:r>
            <a:r>
              <a:rPr lang="en-US" sz="2000" dirty="0">
                <a:solidFill>
                  <a:schemeClr val="bg1"/>
                </a:solidFill>
                <a:ea typeface="Calibri"/>
                <a:cs typeface="Calibri"/>
              </a:rPr>
              <a:t>students served during multi-day programs</a:t>
            </a:r>
          </a:p>
          <a:p>
            <a:pPr algn="ctr"/>
            <a:endParaRPr lang="en-US" dirty="0">
              <a:ea typeface="Calibri"/>
              <a:cs typeface="Calibri"/>
            </a:endParaRPr>
          </a:p>
        </p:txBody>
      </p:sp>
      <p:sp>
        <p:nvSpPr>
          <p:cNvPr id="11" name="Arrow: Pentagon 10">
            <a:extLst>
              <a:ext uri="{FF2B5EF4-FFF2-40B4-BE49-F238E27FC236}">
                <a16:creationId xmlns:a16="http://schemas.microsoft.com/office/drawing/2014/main" id="{66ADC153-6EE8-7913-FDC5-BABFBE8D9FD0}"/>
              </a:ext>
            </a:extLst>
          </p:cNvPr>
          <p:cNvSpPr/>
          <p:nvPr/>
        </p:nvSpPr>
        <p:spPr>
          <a:xfrm>
            <a:off x="6352" y="85261"/>
            <a:ext cx="4931433" cy="704490"/>
          </a:xfrm>
          <a:prstGeom prst="homePlat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ea typeface="Calibri"/>
                <a:cs typeface="Calibri"/>
              </a:rPr>
              <a:t>2023 Impacts</a:t>
            </a:r>
            <a:endParaRPr lang="en-US" dirty="0"/>
          </a:p>
        </p:txBody>
      </p:sp>
      <p:pic>
        <p:nvPicPr>
          <p:cNvPr id="16" name="Picture 15" descr="A child on a bicycle&#10;&#10;Description automatically generated">
            <a:extLst>
              <a:ext uri="{FF2B5EF4-FFF2-40B4-BE49-F238E27FC236}">
                <a16:creationId xmlns:a16="http://schemas.microsoft.com/office/drawing/2014/main" id="{E34E9C52-73F1-0E36-D20B-07D42D0A497E}"/>
              </a:ext>
            </a:extLst>
          </p:cNvPr>
          <p:cNvPicPr>
            <a:picLocks noChangeAspect="1"/>
          </p:cNvPicPr>
          <p:nvPr/>
        </p:nvPicPr>
        <p:blipFill>
          <a:blip r:embed="rId2"/>
          <a:stretch>
            <a:fillRect/>
          </a:stretch>
        </p:blipFill>
        <p:spPr>
          <a:xfrm rot="5400000">
            <a:off x="-400049" y="1580072"/>
            <a:ext cx="5725064" cy="4308175"/>
          </a:xfrm>
          <a:prstGeom prst="rect">
            <a:avLst/>
          </a:prstGeom>
        </p:spPr>
      </p:pic>
    </p:spTree>
    <p:extLst>
      <p:ext uri="{BB962C8B-B14F-4D97-AF65-F5344CB8AC3E}">
        <p14:creationId xmlns:p14="http://schemas.microsoft.com/office/powerpoint/2010/main" val="2867754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90C891-D3FE-46BC-B4D0-CFF2789011FA}"/>
              </a:ext>
            </a:extLst>
          </p:cNvPr>
          <p:cNvSpPr txBox="1"/>
          <p:nvPr/>
        </p:nvSpPr>
        <p:spPr>
          <a:xfrm>
            <a:off x="5755339" y="290456"/>
            <a:ext cx="6217921" cy="7063472"/>
          </a:xfrm>
          <a:prstGeom prst="rect">
            <a:avLst/>
          </a:prstGeom>
          <a:noFill/>
        </p:spPr>
        <p:txBody>
          <a:bodyPr wrap="square" rtlCol="0">
            <a:spAutoFit/>
          </a:bodyPr>
          <a:lstStyle/>
          <a:p>
            <a:r>
              <a:rPr lang="en-US" sz="2800" b="1" dirty="0"/>
              <a:t>Student Quotes</a:t>
            </a:r>
          </a:p>
          <a:p>
            <a:endParaRPr lang="en-US" sz="1100" b="1" dirty="0"/>
          </a:p>
          <a:p>
            <a:r>
              <a:rPr lang="en-US" b="1" u="sng" dirty="0"/>
              <a:t>The BEST thing about Great Basin Outdoor School is:</a:t>
            </a:r>
            <a:endParaRPr lang="en-US" dirty="0"/>
          </a:p>
          <a:p>
            <a:pPr marL="285750" indent="-285750">
              <a:buFont typeface="Arial" panose="020B0604020202020204" pitchFamily="34" charset="0"/>
              <a:buChar char="•"/>
            </a:pPr>
            <a:r>
              <a:rPr lang="en-US" dirty="0"/>
              <a:t>hanging out with friends and exploring</a:t>
            </a:r>
          </a:p>
          <a:p>
            <a:pPr marL="285750" indent="-285750">
              <a:buFont typeface="Arial" panose="020B0604020202020204" pitchFamily="34" charset="0"/>
              <a:buChar char="•"/>
            </a:pPr>
            <a:r>
              <a:rPr lang="en-US" dirty="0"/>
              <a:t>learning about Lake Tahoe</a:t>
            </a:r>
          </a:p>
          <a:p>
            <a:pPr marL="285750" indent="-285750">
              <a:buFont typeface="Arial" panose="020B0604020202020204" pitchFamily="34" charset="0"/>
              <a:buChar char="•"/>
            </a:pPr>
            <a:r>
              <a:rPr lang="en-US" dirty="0"/>
              <a:t>learning about the environment and learning about stars </a:t>
            </a:r>
          </a:p>
          <a:p>
            <a:pPr marL="285750" indent="-285750">
              <a:buFont typeface="Arial" panose="020B0604020202020204" pitchFamily="34" charset="0"/>
              <a:buChar char="•"/>
            </a:pPr>
            <a:r>
              <a:rPr lang="en-US" dirty="0"/>
              <a:t>hiking and studying new things in the wild </a:t>
            </a:r>
            <a:endParaRPr lang="en-US" sz="2800" b="1" dirty="0"/>
          </a:p>
          <a:p>
            <a:endParaRPr lang="en-US" sz="1600" dirty="0"/>
          </a:p>
          <a:p>
            <a:r>
              <a:rPr lang="en-US" b="1" u="sng" dirty="0"/>
              <a:t>The MOST IMPORTANT new thing I learned is:</a:t>
            </a:r>
            <a:endParaRPr lang="en-US" dirty="0"/>
          </a:p>
          <a:p>
            <a:pPr marL="342900" indent="-342900">
              <a:buFont typeface="Arial" panose="020B0604020202020204" pitchFamily="34" charset="0"/>
              <a:buChar char="•"/>
            </a:pPr>
            <a:r>
              <a:rPr lang="en-US" dirty="0"/>
              <a:t>to care for the environment</a:t>
            </a:r>
          </a:p>
          <a:p>
            <a:pPr marL="342900" indent="-342900">
              <a:buFont typeface="Arial" panose="020B0604020202020204" pitchFamily="34" charset="0"/>
              <a:buChar char="•"/>
            </a:pPr>
            <a:r>
              <a:rPr lang="en-US" dirty="0"/>
              <a:t>to help protect the earth</a:t>
            </a:r>
          </a:p>
          <a:p>
            <a:pPr marL="342900" indent="-342900">
              <a:buFont typeface="Arial" panose="020B0604020202020204" pitchFamily="34" charset="0"/>
              <a:buChar char="•"/>
            </a:pPr>
            <a:r>
              <a:rPr lang="en-US" dirty="0"/>
              <a:t>to save water and not litter</a:t>
            </a:r>
          </a:p>
          <a:p>
            <a:r>
              <a:rPr lang="en-US" dirty="0"/>
              <a:t> </a:t>
            </a:r>
          </a:p>
          <a:p>
            <a:r>
              <a:rPr lang="en-US" b="1" u="sng" dirty="0"/>
              <a:t>The MOST INTERESTING thing I learned about myself is:</a:t>
            </a:r>
            <a:endParaRPr lang="en-US" dirty="0"/>
          </a:p>
          <a:p>
            <a:pPr marL="342900" indent="-342900">
              <a:buFont typeface="Arial" panose="020B0604020202020204" pitchFamily="34" charset="0"/>
              <a:buChar char="•"/>
            </a:pPr>
            <a:r>
              <a:rPr lang="en-US" dirty="0"/>
              <a:t>that I need to care for the environment</a:t>
            </a:r>
          </a:p>
          <a:p>
            <a:pPr marL="342900" indent="-342900">
              <a:buFont typeface="Arial" panose="020B0604020202020204" pitchFamily="34" charset="0"/>
              <a:buChar char="•"/>
            </a:pPr>
            <a:r>
              <a:rPr lang="en-US" dirty="0"/>
              <a:t>that even I can make a difference</a:t>
            </a:r>
          </a:p>
          <a:p>
            <a:pPr marL="342900" indent="-342900">
              <a:buFont typeface="Arial" panose="020B0604020202020204" pitchFamily="34" charset="0"/>
              <a:buChar char="•"/>
            </a:pPr>
            <a:r>
              <a:rPr lang="en-US" dirty="0"/>
              <a:t>I can help the environment</a:t>
            </a:r>
          </a:p>
          <a:p>
            <a:endParaRPr lang="en-US" sz="1600" dirty="0"/>
          </a:p>
          <a:p>
            <a:r>
              <a:rPr lang="en-US" b="1" u="sng" dirty="0"/>
              <a:t>GREAT BASIN OUTDOOR SCHOOL is:</a:t>
            </a:r>
            <a:r>
              <a:rPr lang="en-US" dirty="0"/>
              <a:t> </a:t>
            </a:r>
          </a:p>
          <a:p>
            <a:r>
              <a:rPr lang="en-US" dirty="0"/>
              <a:t>fun, awesome, interesting, cool, unique, exciting, surprising, joyful, encouraging, amazing, educational, caring, beautiful, adventurous, unbelievable, wonderful, one of those things you don’t ever want to leave, best experience, happy. </a:t>
            </a:r>
          </a:p>
          <a:p>
            <a:pPr marL="342900" indent="-342900">
              <a:buFont typeface="Arial" panose="020B0604020202020204" pitchFamily="34" charset="0"/>
              <a:buChar char="•"/>
            </a:pPr>
            <a:endParaRPr lang="en-US" dirty="0"/>
          </a:p>
          <a:p>
            <a:endParaRPr lang="en-US" dirty="0"/>
          </a:p>
        </p:txBody>
      </p:sp>
      <p:pic>
        <p:nvPicPr>
          <p:cNvPr id="4" name="Picture 3">
            <a:extLst>
              <a:ext uri="{FF2B5EF4-FFF2-40B4-BE49-F238E27FC236}">
                <a16:creationId xmlns:a16="http://schemas.microsoft.com/office/drawing/2014/main" id="{0D14B969-A3B5-4691-A98E-BF20072E44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828" y="290456"/>
            <a:ext cx="3817782" cy="2730298"/>
          </a:xfrm>
          <a:prstGeom prst="rect">
            <a:avLst/>
          </a:prstGeom>
        </p:spPr>
      </p:pic>
      <p:pic>
        <p:nvPicPr>
          <p:cNvPr id="6" name="Picture 5">
            <a:extLst>
              <a:ext uri="{FF2B5EF4-FFF2-40B4-BE49-F238E27FC236}">
                <a16:creationId xmlns:a16="http://schemas.microsoft.com/office/drawing/2014/main" id="{7549A6C1-0438-47ED-9B8E-9D2B85CE41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2" y="3192871"/>
            <a:ext cx="4589928" cy="3442446"/>
          </a:xfrm>
          <a:prstGeom prst="rect">
            <a:avLst/>
          </a:prstGeom>
        </p:spPr>
      </p:pic>
    </p:spTree>
    <p:extLst>
      <p:ext uri="{BB962C8B-B14F-4D97-AF65-F5344CB8AC3E}">
        <p14:creationId xmlns:p14="http://schemas.microsoft.com/office/powerpoint/2010/main" val="1611720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0F3F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4AA469-687A-4832-AFAE-7CCF0C43C4EF}"/>
              </a:ext>
            </a:extLst>
          </p:cNvPr>
          <p:cNvSpPr txBox="1"/>
          <p:nvPr/>
        </p:nvSpPr>
        <p:spPr>
          <a:xfrm>
            <a:off x="462580" y="355002"/>
            <a:ext cx="3410174" cy="3754874"/>
          </a:xfrm>
          <a:prstGeom prst="rect">
            <a:avLst/>
          </a:prstGeom>
          <a:noFill/>
        </p:spPr>
        <p:txBody>
          <a:bodyPr wrap="square" rtlCol="0">
            <a:spAutoFit/>
          </a:bodyPr>
          <a:lstStyle/>
          <a:p>
            <a:r>
              <a:rPr lang="en-US" sz="2600" b="1" dirty="0"/>
              <a:t>From a Teacher:</a:t>
            </a:r>
          </a:p>
          <a:p>
            <a:endParaRPr lang="en-US" sz="1400" dirty="0"/>
          </a:p>
          <a:p>
            <a:r>
              <a:rPr lang="en-US" dirty="0"/>
              <a:t>“This program encourages them to be more aware of their environmental responsibility to our Earth and the decisions we make.</a:t>
            </a:r>
          </a:p>
          <a:p>
            <a:endParaRPr lang="en-US" dirty="0"/>
          </a:p>
          <a:p>
            <a:r>
              <a:rPr lang="en-US" dirty="0"/>
              <a:t>“Your naturalists were wonderful and well trained. The students enjoyed their activities, songs, and especially the hands-on and physical movement games!” </a:t>
            </a:r>
          </a:p>
        </p:txBody>
      </p:sp>
      <p:sp>
        <p:nvSpPr>
          <p:cNvPr id="4" name="TextBox 3">
            <a:extLst>
              <a:ext uri="{FF2B5EF4-FFF2-40B4-BE49-F238E27FC236}">
                <a16:creationId xmlns:a16="http://schemas.microsoft.com/office/drawing/2014/main" id="{F15EB1AE-7AEC-40B7-8EF1-B898322985C0}"/>
              </a:ext>
            </a:extLst>
          </p:cNvPr>
          <p:cNvSpPr txBox="1"/>
          <p:nvPr/>
        </p:nvSpPr>
        <p:spPr>
          <a:xfrm>
            <a:off x="4794563" y="1947134"/>
            <a:ext cx="3108961" cy="4708981"/>
          </a:xfrm>
          <a:prstGeom prst="rect">
            <a:avLst/>
          </a:prstGeom>
          <a:noFill/>
        </p:spPr>
        <p:txBody>
          <a:bodyPr wrap="square" rtlCol="0">
            <a:spAutoFit/>
          </a:bodyPr>
          <a:lstStyle/>
          <a:p>
            <a:r>
              <a:rPr lang="en-US" sz="2600" b="1" dirty="0"/>
              <a:t>From Summer Day Camp Parents:</a:t>
            </a:r>
          </a:p>
          <a:p>
            <a:endParaRPr lang="en-US" sz="1400" dirty="0"/>
          </a:p>
          <a:p>
            <a:r>
              <a:rPr lang="en-US" dirty="0"/>
              <a:t>"My kids came home with lots of fun facts about animals and plants in our area.“</a:t>
            </a:r>
          </a:p>
          <a:p>
            <a:endParaRPr lang="en-US" dirty="0"/>
          </a:p>
          <a:p>
            <a:r>
              <a:rPr lang="en-US" dirty="0"/>
              <a:t>"Fantastic experience - only disappointment was I didn’t sign them up for more weeks this summer!"</a:t>
            </a:r>
          </a:p>
          <a:p>
            <a:endParaRPr lang="en-US" dirty="0"/>
          </a:p>
          <a:p>
            <a:r>
              <a:rPr lang="en-US" dirty="0"/>
              <a:t>Describe what YOU liked most about Day Camp: "The learning experience my child continues to receive by attending."</a:t>
            </a:r>
          </a:p>
        </p:txBody>
      </p:sp>
      <p:sp>
        <p:nvSpPr>
          <p:cNvPr id="7" name="TextBox 6">
            <a:extLst>
              <a:ext uri="{FF2B5EF4-FFF2-40B4-BE49-F238E27FC236}">
                <a16:creationId xmlns:a16="http://schemas.microsoft.com/office/drawing/2014/main" id="{56EE5A7E-A1F5-45E8-88CD-7C93AB95404D}"/>
              </a:ext>
            </a:extLst>
          </p:cNvPr>
          <p:cNvSpPr txBox="1"/>
          <p:nvPr/>
        </p:nvSpPr>
        <p:spPr>
          <a:xfrm>
            <a:off x="8158361" y="720566"/>
            <a:ext cx="3872753" cy="5416868"/>
          </a:xfrm>
          <a:prstGeom prst="rect">
            <a:avLst/>
          </a:prstGeom>
          <a:noFill/>
        </p:spPr>
        <p:txBody>
          <a:bodyPr wrap="square" rtlCol="0">
            <a:spAutoFit/>
          </a:bodyPr>
          <a:lstStyle/>
          <a:p>
            <a:r>
              <a:rPr lang="en-US" sz="2600" b="1" dirty="0"/>
              <a:t>From a Supporter:</a:t>
            </a:r>
          </a:p>
          <a:p>
            <a:endParaRPr lang="en-US" sz="1400" b="1" dirty="0"/>
          </a:p>
          <a:p>
            <a:r>
              <a:rPr lang="en-US" dirty="0"/>
              <a:t>“We visited at Galena Creek and at Lake Tahoe. The kids had a lot of focus and enthusiasm on these field trips, even the day it was raining! </a:t>
            </a:r>
          </a:p>
          <a:p>
            <a:endParaRPr lang="en-US" dirty="0"/>
          </a:p>
          <a:p>
            <a:r>
              <a:rPr lang="en-US" dirty="0"/>
              <a:t>“I‘m a strong advocate for outdoor education, partly based on my own experience teaching at the college level. Concrete, hands-on experience is the key to developing critical thinking about life that will stick with an individual for many years. This not only produces greater understanding of the natural world, but also greater appreciation of nature, which is really the key foundation for conservation and preservation of biodiversity.”</a:t>
            </a:r>
          </a:p>
        </p:txBody>
      </p:sp>
      <p:pic>
        <p:nvPicPr>
          <p:cNvPr id="11" name="Picture 10">
            <a:extLst>
              <a:ext uri="{FF2B5EF4-FFF2-40B4-BE49-F238E27FC236}">
                <a16:creationId xmlns:a16="http://schemas.microsoft.com/office/drawing/2014/main" id="{E507C183-C370-4141-9B5E-8CE645290C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580" y="4187167"/>
            <a:ext cx="3948055" cy="2363821"/>
          </a:xfrm>
          <a:prstGeom prst="rect">
            <a:avLst/>
          </a:prstGeom>
        </p:spPr>
      </p:pic>
      <p:pic>
        <p:nvPicPr>
          <p:cNvPr id="15" name="Picture 14">
            <a:extLst>
              <a:ext uri="{FF2B5EF4-FFF2-40B4-BE49-F238E27FC236}">
                <a16:creationId xmlns:a16="http://schemas.microsoft.com/office/drawing/2014/main" id="{5945983F-6DF0-402C-8611-4F8C834BC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5367" y="355002"/>
            <a:ext cx="1941266" cy="1400257"/>
          </a:xfrm>
          <a:prstGeom prst="rect">
            <a:avLst/>
          </a:prstGeom>
        </p:spPr>
      </p:pic>
    </p:spTree>
    <p:extLst>
      <p:ext uri="{BB962C8B-B14F-4D97-AF65-F5344CB8AC3E}">
        <p14:creationId xmlns:p14="http://schemas.microsoft.com/office/powerpoint/2010/main" val="3270796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22EE93-A69A-ABF8-D921-6BC482AF4231}"/>
              </a:ext>
            </a:extLst>
          </p:cNvPr>
          <p:cNvSpPr txBox="1"/>
          <p:nvPr/>
        </p:nvSpPr>
        <p:spPr>
          <a:xfrm>
            <a:off x="2714645" y="1145507"/>
            <a:ext cx="465291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Thanks to our generous support from donors and community members, we were able to award scholarships to 6 schools. 3 of the schools attended our multi-day overnight camp on the shore of Lake Tahoe. The other 3 were attended our day field studies at Galena Creek and Mayberry Park. </a:t>
            </a:r>
            <a:endParaRPr lang="en-US" dirty="0"/>
          </a:p>
        </p:txBody>
      </p:sp>
      <p:pic>
        <p:nvPicPr>
          <p:cNvPr id="3" name="Picture 2" descr="Two women sitting in the snow&#10;&#10;Description automatically generated">
            <a:extLst>
              <a:ext uri="{FF2B5EF4-FFF2-40B4-BE49-F238E27FC236}">
                <a16:creationId xmlns:a16="http://schemas.microsoft.com/office/drawing/2014/main" id="{8F06368B-0E51-6363-EC27-A9BE1BC08679}"/>
              </a:ext>
            </a:extLst>
          </p:cNvPr>
          <p:cNvPicPr>
            <a:picLocks noChangeAspect="1"/>
          </p:cNvPicPr>
          <p:nvPr/>
        </p:nvPicPr>
        <p:blipFill>
          <a:blip r:embed="rId2"/>
          <a:stretch>
            <a:fillRect/>
          </a:stretch>
        </p:blipFill>
        <p:spPr>
          <a:xfrm>
            <a:off x="155679" y="106392"/>
            <a:ext cx="2420342" cy="3108385"/>
          </a:xfrm>
          <a:prstGeom prst="rect">
            <a:avLst/>
          </a:prstGeom>
        </p:spPr>
      </p:pic>
      <p:sp>
        <p:nvSpPr>
          <p:cNvPr id="7" name="TextBox 6">
            <a:extLst>
              <a:ext uri="{FF2B5EF4-FFF2-40B4-BE49-F238E27FC236}">
                <a16:creationId xmlns:a16="http://schemas.microsoft.com/office/drawing/2014/main" id="{4C9445B1-6BE0-56EB-5AB3-B1EAC3B19344}"/>
              </a:ext>
            </a:extLst>
          </p:cNvPr>
          <p:cNvSpPr txBox="1"/>
          <p:nvPr/>
        </p:nvSpPr>
        <p:spPr>
          <a:xfrm>
            <a:off x="3562908" y="311620"/>
            <a:ext cx="29563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ea typeface="Calibri"/>
                <a:cs typeface="Calibri"/>
              </a:rPr>
              <a:t>Scholarships</a:t>
            </a:r>
          </a:p>
        </p:txBody>
      </p:sp>
      <p:pic>
        <p:nvPicPr>
          <p:cNvPr id="9" name="Picture 8" descr="A group of people posing for a photo&#10;&#10;Description automatically generated">
            <a:extLst>
              <a:ext uri="{FF2B5EF4-FFF2-40B4-BE49-F238E27FC236}">
                <a16:creationId xmlns:a16="http://schemas.microsoft.com/office/drawing/2014/main" id="{87C8F929-5D9C-B196-98D1-22AB87759481}"/>
              </a:ext>
            </a:extLst>
          </p:cNvPr>
          <p:cNvPicPr>
            <a:picLocks noChangeAspect="1"/>
          </p:cNvPicPr>
          <p:nvPr/>
        </p:nvPicPr>
        <p:blipFill>
          <a:blip r:embed="rId3"/>
          <a:stretch>
            <a:fillRect/>
          </a:stretch>
        </p:blipFill>
        <p:spPr>
          <a:xfrm>
            <a:off x="8041220" y="3801207"/>
            <a:ext cx="3985679" cy="2835216"/>
          </a:xfrm>
          <a:prstGeom prst="rect">
            <a:avLst/>
          </a:prstGeom>
        </p:spPr>
      </p:pic>
      <p:pic>
        <p:nvPicPr>
          <p:cNvPr id="10" name="Picture 9" descr="A group of people in a field&#10;&#10;Description automatically generated">
            <a:extLst>
              <a:ext uri="{FF2B5EF4-FFF2-40B4-BE49-F238E27FC236}">
                <a16:creationId xmlns:a16="http://schemas.microsoft.com/office/drawing/2014/main" id="{8A6638EB-605D-E292-81C0-471542AE6C70}"/>
              </a:ext>
            </a:extLst>
          </p:cNvPr>
          <p:cNvPicPr>
            <a:picLocks noChangeAspect="1"/>
          </p:cNvPicPr>
          <p:nvPr/>
        </p:nvPicPr>
        <p:blipFill>
          <a:blip r:embed="rId4"/>
          <a:stretch>
            <a:fillRect/>
          </a:stretch>
        </p:blipFill>
        <p:spPr>
          <a:xfrm>
            <a:off x="151665" y="3981090"/>
            <a:ext cx="3559835" cy="2662689"/>
          </a:xfrm>
          <a:prstGeom prst="rect">
            <a:avLst/>
          </a:prstGeom>
        </p:spPr>
      </p:pic>
      <p:pic>
        <p:nvPicPr>
          <p:cNvPr id="4" name="Picture 3" descr="A group of people standing in a circle&#10;&#10;Description automatically generated">
            <a:extLst>
              <a:ext uri="{FF2B5EF4-FFF2-40B4-BE49-F238E27FC236}">
                <a16:creationId xmlns:a16="http://schemas.microsoft.com/office/drawing/2014/main" id="{2C2EE531-6113-FE4C-444F-FA7807A8C741}"/>
              </a:ext>
            </a:extLst>
          </p:cNvPr>
          <p:cNvPicPr>
            <a:picLocks noChangeAspect="1"/>
          </p:cNvPicPr>
          <p:nvPr/>
        </p:nvPicPr>
        <p:blipFill>
          <a:blip r:embed="rId5"/>
          <a:stretch>
            <a:fillRect/>
          </a:stretch>
        </p:blipFill>
        <p:spPr>
          <a:xfrm>
            <a:off x="7586424" y="210210"/>
            <a:ext cx="4276707" cy="3309668"/>
          </a:xfrm>
          <a:prstGeom prst="rect">
            <a:avLst/>
          </a:prstGeom>
        </p:spPr>
      </p:pic>
      <p:pic>
        <p:nvPicPr>
          <p:cNvPr id="5" name="Picture 4" descr="A group of people standing on a bridge&#10;&#10;Description automatically generated">
            <a:extLst>
              <a:ext uri="{FF2B5EF4-FFF2-40B4-BE49-F238E27FC236}">
                <a16:creationId xmlns:a16="http://schemas.microsoft.com/office/drawing/2014/main" id="{9B4B5347-8A28-3B70-6A9E-26D8616F7FAB}"/>
              </a:ext>
            </a:extLst>
          </p:cNvPr>
          <p:cNvPicPr>
            <a:picLocks noChangeAspect="1"/>
          </p:cNvPicPr>
          <p:nvPr/>
        </p:nvPicPr>
        <p:blipFill>
          <a:blip r:embed="rId6"/>
          <a:stretch>
            <a:fillRect/>
          </a:stretch>
        </p:blipFill>
        <p:spPr>
          <a:xfrm>
            <a:off x="3925492" y="3800538"/>
            <a:ext cx="3889966" cy="2835215"/>
          </a:xfrm>
          <a:prstGeom prst="rect">
            <a:avLst/>
          </a:prstGeom>
        </p:spPr>
      </p:pic>
    </p:spTree>
    <p:extLst>
      <p:ext uri="{BB962C8B-B14F-4D97-AF65-F5344CB8AC3E}">
        <p14:creationId xmlns:p14="http://schemas.microsoft.com/office/powerpoint/2010/main" val="10384967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15579</TotalTime>
  <Words>1731</Words>
  <Application>Microsoft Office PowerPoint</Application>
  <PresentationFormat>Widescreen</PresentationFormat>
  <Paragraphs>132</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TechGen@hotmail.com</dc:creator>
  <cp:lastModifiedBy>TechGen@hotmail.com</cp:lastModifiedBy>
  <cp:revision>359</cp:revision>
  <cp:lastPrinted>2023-12-12T14:49:01Z</cp:lastPrinted>
  <dcterms:created xsi:type="dcterms:W3CDTF">2023-11-17T05:54:28Z</dcterms:created>
  <dcterms:modified xsi:type="dcterms:W3CDTF">2024-07-10T18:10:05Z</dcterms:modified>
</cp:coreProperties>
</file>